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89" r:id="rId1"/>
  </p:sldMasterIdLst>
  <p:notesMasterIdLst>
    <p:notesMasterId r:id="rId33"/>
  </p:notesMasterIdLst>
  <p:sldIdLst>
    <p:sldId id="273" r:id="rId2"/>
    <p:sldId id="403" r:id="rId3"/>
    <p:sldId id="274" r:id="rId4"/>
    <p:sldId id="292" r:id="rId5"/>
    <p:sldId id="387" r:id="rId6"/>
    <p:sldId id="388" r:id="rId7"/>
    <p:sldId id="306" r:id="rId8"/>
    <p:sldId id="401" r:id="rId9"/>
    <p:sldId id="390" r:id="rId10"/>
    <p:sldId id="489" r:id="rId11"/>
    <p:sldId id="487" r:id="rId12"/>
    <p:sldId id="402" r:id="rId13"/>
    <p:sldId id="448" r:id="rId14"/>
    <p:sldId id="382" r:id="rId15"/>
    <p:sldId id="398" r:id="rId16"/>
    <p:sldId id="399" r:id="rId17"/>
    <p:sldId id="400" r:id="rId18"/>
    <p:sldId id="651" r:id="rId19"/>
    <p:sldId id="494" r:id="rId20"/>
    <p:sldId id="496" r:id="rId21"/>
    <p:sldId id="609" r:id="rId22"/>
    <p:sldId id="612" r:id="rId23"/>
    <p:sldId id="355" r:id="rId24"/>
    <p:sldId id="650" r:id="rId25"/>
    <p:sldId id="352" r:id="rId26"/>
    <p:sldId id="568" r:id="rId27"/>
    <p:sldId id="587" r:id="rId28"/>
    <p:sldId id="594" r:id="rId29"/>
    <p:sldId id="652" r:id="rId30"/>
    <p:sldId id="653" r:id="rId31"/>
    <p:sldId id="3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91" autoAdjust="0"/>
  </p:normalViewPr>
  <p:slideViewPr>
    <p:cSldViewPr snapToGrid="0">
      <p:cViewPr varScale="1">
        <p:scale>
          <a:sx n="72" d="100"/>
          <a:sy n="72" d="100"/>
        </p:scale>
        <p:origin x="636" y="78"/>
      </p:cViewPr>
      <p:guideLst/>
    </p:cSldViewPr>
  </p:slideViewPr>
  <p:notesTextViewPr>
    <p:cViewPr>
      <p:scale>
        <a:sx n="1" d="1"/>
        <a:sy n="1" d="1"/>
      </p:scale>
      <p:origin x="0" y="0"/>
    </p:cViewPr>
  </p:notesTextViewPr>
  <p:sorterViewPr>
    <p:cViewPr>
      <p:scale>
        <a:sx n="90" d="100"/>
        <a:sy n="90" d="100"/>
      </p:scale>
      <p:origin x="0" y="-13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9"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en-US" sz="1800" b="0" strike="noStrike" spc="-1">
                <a:solidFill>
                  <a:srgbClr val="000000"/>
                </a:solidFill>
                <a:latin typeface="Century Gothic"/>
              </a:rPr>
              <a:t>Click to move the slide</a:t>
            </a:r>
          </a:p>
        </p:txBody>
      </p:sp>
      <p:sp>
        <p:nvSpPr>
          <p:cNvPr id="350"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216000" indent="0">
              <a:buNone/>
            </a:pPr>
            <a:r>
              <a:rPr lang="en-US" sz="2000" b="0" strike="noStrike" spc="-1">
                <a:solidFill>
                  <a:srgbClr val="000000"/>
                </a:solidFill>
                <a:latin typeface="Arial"/>
              </a:rPr>
              <a:t>Click to edit the notes format</a:t>
            </a:r>
          </a:p>
        </p:txBody>
      </p:sp>
      <p:sp>
        <p:nvSpPr>
          <p:cNvPr id="351"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352" name="PlaceHolder 4"/>
          <p:cNvSpPr>
            <a:spLocks noGrp="1"/>
          </p:cNvSpPr>
          <p:nvPr>
            <p:ph type="dt" idx="16"/>
          </p:nvPr>
        </p:nvSpPr>
        <p:spPr>
          <a:xfrm>
            <a:off x="4399200" y="0"/>
            <a:ext cx="3372840" cy="50256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353" name="PlaceHolder 5"/>
          <p:cNvSpPr>
            <a:spLocks noGrp="1"/>
          </p:cNvSpPr>
          <p:nvPr>
            <p:ph type="ftr" idx="17"/>
          </p:nvPr>
        </p:nvSpPr>
        <p:spPr>
          <a:xfrm>
            <a:off x="0" y="9555480"/>
            <a:ext cx="3372840" cy="50256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354" name="PlaceHolder 6"/>
          <p:cNvSpPr>
            <a:spLocks noGrp="1"/>
          </p:cNvSpPr>
          <p:nvPr>
            <p:ph type="sldNum" idx="18"/>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35878696-671D-48FC-B679-85FFD726D0C5}" type="slidenum">
              <a:rPr lang="en-US" sz="1400" b="0" strike="noStrike" spc="-1">
                <a:solidFill>
                  <a:srgbClr val="000000"/>
                </a:solidFill>
                <a:latin typeface="Times New Roman"/>
              </a:rPr>
              <a:t>‹#›</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E055F718-FBFB-4245-8666-FB77C7E8E885}" type="slidenum">
              <a:rPr lang="en-US" smtClean="0"/>
              <a:pPr/>
              <a:t>4</a:t>
            </a:fld>
            <a:endParaRPr lang="en-US"/>
          </a:p>
        </p:txBody>
      </p:sp>
    </p:spTree>
    <p:extLst>
      <p:ext uri="{BB962C8B-B14F-4D97-AF65-F5344CB8AC3E}">
        <p14:creationId xmlns:p14="http://schemas.microsoft.com/office/powerpoint/2010/main" val="108191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E055F718-FBFB-4245-8666-FB77C7E8E885}" type="slidenum">
              <a:rPr lang="en-US" smtClean="0"/>
              <a:pPr/>
              <a:t>7</a:t>
            </a:fld>
            <a:endParaRPr lang="en-US"/>
          </a:p>
        </p:txBody>
      </p:sp>
    </p:spTree>
    <p:extLst>
      <p:ext uri="{BB962C8B-B14F-4D97-AF65-F5344CB8AC3E}">
        <p14:creationId xmlns:p14="http://schemas.microsoft.com/office/powerpoint/2010/main" val="217238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E055F718-FBFB-4245-8666-FB77C7E8E885}" type="slidenum">
              <a:rPr lang="en-US" smtClean="0"/>
              <a:pPr/>
              <a:t>8</a:t>
            </a:fld>
            <a:endParaRPr lang="en-US"/>
          </a:p>
        </p:txBody>
      </p:sp>
    </p:spTree>
    <p:extLst>
      <p:ext uri="{BB962C8B-B14F-4D97-AF65-F5344CB8AC3E}">
        <p14:creationId xmlns:p14="http://schemas.microsoft.com/office/powerpoint/2010/main" val="270129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E75D8751-D976-351A-D9F7-21D0FD0FCFF9}"/>
              </a:ext>
            </a:extLst>
          </p:cNvPr>
          <p:cNvSpPr>
            <a:spLocks noGrp="1" noRot="1" noChangeAspect="1" noChangeArrowheads="1" noTextEdit="1"/>
          </p:cNvSpPr>
          <p:nvPr>
            <p:ph type="sldImg"/>
          </p:nvPr>
        </p:nvSpPr>
        <p:spPr>
          <a:xfrm>
            <a:off x="136525" y="766763"/>
            <a:ext cx="6823075" cy="3838575"/>
          </a:xfrm>
          <a:ln/>
        </p:spPr>
      </p:sp>
      <p:sp>
        <p:nvSpPr>
          <p:cNvPr id="193539" name="Rectangle 3">
            <a:extLst>
              <a:ext uri="{FF2B5EF4-FFF2-40B4-BE49-F238E27FC236}">
                <a16:creationId xmlns:a16="http://schemas.microsoft.com/office/drawing/2014/main" id="{280166A4-05F1-DDFC-FB46-CDCF9BB45C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1 Marcador de imagen de diapositiva">
            <a:extLst>
              <a:ext uri="{FF2B5EF4-FFF2-40B4-BE49-F238E27FC236}">
                <a16:creationId xmlns:a16="http://schemas.microsoft.com/office/drawing/2014/main" id="{CC089A8F-6757-98F8-F533-FB6E9CDC0ED5}"/>
              </a:ext>
            </a:extLst>
          </p:cNvPr>
          <p:cNvSpPr>
            <a:spLocks noGrp="1" noRot="1" noChangeAspect="1" noTextEdit="1"/>
          </p:cNvSpPr>
          <p:nvPr>
            <p:ph type="sldImg"/>
          </p:nvPr>
        </p:nvSpPr>
        <p:spPr>
          <a:xfrm>
            <a:off x="533400" y="763588"/>
            <a:ext cx="6704013" cy="3771900"/>
          </a:xfrm>
          <a:ln/>
        </p:spPr>
      </p:sp>
      <p:sp>
        <p:nvSpPr>
          <p:cNvPr id="190467" name="2 Marcador de notas">
            <a:extLst>
              <a:ext uri="{FF2B5EF4-FFF2-40B4-BE49-F238E27FC236}">
                <a16:creationId xmlns:a16="http://schemas.microsoft.com/office/drawing/2014/main" id="{971EA68A-60A8-504A-51EE-2CD94EA917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72708" name="3 Marcador de número de diapositiva">
            <a:extLst>
              <a:ext uri="{FF2B5EF4-FFF2-40B4-BE49-F238E27FC236}">
                <a16:creationId xmlns:a16="http://schemas.microsoft.com/office/drawing/2014/main" id="{97518423-7131-3A58-9B74-9F5332E02487}"/>
              </a:ext>
            </a:extLst>
          </p:cNvPr>
          <p:cNvSpPr>
            <a:spLocks noGrp="1"/>
          </p:cNvSpPr>
          <p:nvPr>
            <p:ph type="sldNum" sz="quarter" idx="5"/>
          </p:nvPr>
        </p:nvSpPr>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9E5F4194-A062-4179-843C-84AAA77DF083}" type="slidenum">
              <a:rPr lang="es-ES" altLang="en-US">
                <a:latin typeface="Arial" panose="020B0604020202020204" pitchFamily="34" charset="0"/>
              </a:rPr>
              <a:pPr eaLnBrk="1" hangingPunct="1"/>
              <a:t>13</a:t>
            </a:fld>
            <a:endParaRPr lang="es-E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Marcador de imagen de diapositiva">
            <a:extLst>
              <a:ext uri="{FF2B5EF4-FFF2-40B4-BE49-F238E27FC236}">
                <a16:creationId xmlns:a16="http://schemas.microsoft.com/office/drawing/2014/main" id="{62AFC345-28FE-9767-AE24-D22E68450135}"/>
              </a:ext>
            </a:extLst>
          </p:cNvPr>
          <p:cNvSpPr>
            <a:spLocks noGrp="1" noRot="1" noChangeAspect="1" noTextEdit="1"/>
          </p:cNvSpPr>
          <p:nvPr>
            <p:ph type="sldImg"/>
          </p:nvPr>
        </p:nvSpPr>
        <p:spPr>
          <a:xfrm>
            <a:off x="533400" y="763588"/>
            <a:ext cx="6704013" cy="3771900"/>
          </a:xfrm>
          <a:ln/>
        </p:spPr>
      </p:sp>
      <p:sp>
        <p:nvSpPr>
          <p:cNvPr id="192515" name="2 Marcador de notas">
            <a:extLst>
              <a:ext uri="{FF2B5EF4-FFF2-40B4-BE49-F238E27FC236}">
                <a16:creationId xmlns:a16="http://schemas.microsoft.com/office/drawing/2014/main" id="{9FB2B3E7-F5A1-51E9-8FD7-3B977C7F9E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Direct:</a:t>
            </a:r>
            <a:r>
              <a:rPr lang="en-US" altLang="en-US" dirty="0">
                <a:latin typeface="Arial" panose="020B0604020202020204" pitchFamily="34" charset="0"/>
              </a:rPr>
              <a:t> </a:t>
            </a:r>
          </a:p>
          <a:p>
            <a:r>
              <a:rPr lang="en-US" altLang="en-US" dirty="0">
                <a:latin typeface="Arial" panose="020B0604020202020204" pitchFamily="34" charset="0"/>
              </a:rPr>
              <a:t>  -Cooling produced by aerosol scattering back to space of solar radiation</a:t>
            </a:r>
          </a:p>
          <a:p>
            <a:r>
              <a:rPr lang="en-US" altLang="en-US" dirty="0">
                <a:latin typeface="Arial" panose="020B0604020202020204" pitchFamily="34" charset="0"/>
              </a:rPr>
              <a:t>  -Aerosol absorption of  solar and longwave radiation may produce change  in atmospheric heating rates, leading to changes in atmospheric circulation.</a:t>
            </a:r>
          </a:p>
          <a:p>
            <a:r>
              <a:rPr lang="en-US" altLang="en-US" dirty="0">
                <a:latin typeface="Arial" panose="020B0604020202020204" pitchFamily="34" charset="0"/>
              </a:rPr>
              <a:t> </a:t>
            </a:r>
            <a:r>
              <a:rPr lang="en-US" altLang="en-US" b="1" dirty="0">
                <a:latin typeface="Arial" panose="020B0604020202020204" pitchFamily="34" charset="0"/>
              </a:rPr>
              <a:t>Indirect:  </a:t>
            </a:r>
          </a:p>
          <a:p>
            <a:r>
              <a:rPr lang="en-US" altLang="en-US" b="1" dirty="0">
                <a:latin typeface="Arial" panose="020B0604020202020204" pitchFamily="34" charset="0"/>
              </a:rPr>
              <a:t> - </a:t>
            </a:r>
            <a:r>
              <a:rPr lang="en-US" altLang="en-US" dirty="0">
                <a:latin typeface="Arial" panose="020B0604020202020204" pitchFamily="34" charset="0"/>
              </a:rPr>
              <a:t>changes in optical properties  and  lifetimes of clouds.</a:t>
            </a:r>
          </a:p>
          <a:p>
            <a:endParaRPr lang="en-US" altLang="en-US" sz="1700" b="1" dirty="0">
              <a:latin typeface="Arial" panose="020B0604020202020204" pitchFamily="34" charset="0"/>
            </a:endParaRPr>
          </a:p>
          <a:p>
            <a:r>
              <a:rPr lang="en-US" altLang="en-US" sz="1700" b="1" dirty="0">
                <a:latin typeface="Arial" panose="020B0604020202020204" pitchFamily="34" charset="0"/>
              </a:rPr>
              <a:t>Non-Climate related effects</a:t>
            </a:r>
            <a:endParaRPr lang="en-US" altLang="en-US" sz="1700" dirty="0">
              <a:latin typeface="Arial" panose="020B0604020202020204" pitchFamily="34" charset="0"/>
            </a:endParaRPr>
          </a:p>
          <a:p>
            <a:r>
              <a:rPr lang="en-US" altLang="en-US" sz="1700" dirty="0">
                <a:latin typeface="Arial" panose="020B0604020202020204" pitchFamily="34" charset="0"/>
              </a:rPr>
              <a:t>-</a:t>
            </a:r>
            <a:r>
              <a:rPr lang="en-US" altLang="en-US" b="1" dirty="0">
                <a:latin typeface="Arial" panose="020B0604020202020204" pitchFamily="34" charset="0"/>
              </a:rPr>
              <a:t>Air pollution:</a:t>
            </a:r>
            <a:r>
              <a:rPr lang="en-US" altLang="en-US" dirty="0">
                <a:latin typeface="Arial" panose="020B0604020202020204" pitchFamily="34" charset="0"/>
              </a:rPr>
              <a:t> local, regional and global (i.e., large scale biomass burning and boreal forest fires)</a:t>
            </a:r>
          </a:p>
          <a:p>
            <a:r>
              <a:rPr lang="en-US" altLang="en-US" dirty="0">
                <a:latin typeface="Arial" panose="020B0604020202020204" pitchFamily="34" charset="0"/>
              </a:rPr>
              <a:t>-</a:t>
            </a:r>
            <a:r>
              <a:rPr lang="en-US" altLang="en-US" b="1" dirty="0">
                <a:latin typeface="Arial" panose="020B0604020202020204" pitchFamily="34" charset="0"/>
              </a:rPr>
              <a:t>Fertilization of the global ocean:</a:t>
            </a:r>
            <a:r>
              <a:rPr lang="en-US" altLang="en-US" dirty="0">
                <a:latin typeface="Arial" panose="020B0604020202020204" pitchFamily="34" charset="0"/>
              </a:rPr>
              <a:t> Iron flux from desert dust and other sources</a:t>
            </a:r>
          </a:p>
          <a:p>
            <a:r>
              <a:rPr lang="en-US" altLang="en-US" dirty="0">
                <a:latin typeface="Arial" panose="020B0604020202020204" pitchFamily="34" charset="0"/>
              </a:rPr>
              <a:t>-Attenuation of surface UV-A and UV-B radiation</a:t>
            </a:r>
          </a:p>
          <a:p>
            <a:r>
              <a:rPr lang="en-US" altLang="en-US" dirty="0">
                <a:latin typeface="Arial" panose="020B0604020202020204" pitchFamily="34" charset="0"/>
              </a:rPr>
              <a:t>-</a:t>
            </a:r>
            <a:r>
              <a:rPr lang="en-US" altLang="en-US" b="1" dirty="0">
                <a:latin typeface="Arial" panose="020B0604020202020204" pitchFamily="34" charset="0"/>
              </a:rPr>
              <a:t>Tropospheric chemistry and photochemistry:</a:t>
            </a:r>
            <a:r>
              <a:rPr lang="en-US" altLang="en-US" dirty="0">
                <a:latin typeface="Arial" panose="020B0604020202020204" pitchFamily="34" charset="0"/>
              </a:rPr>
              <a:t> Heterogeneous chemistry processes, changes in photolysis rates</a:t>
            </a:r>
          </a:p>
          <a:p>
            <a:r>
              <a:rPr lang="en-US" altLang="en-US" dirty="0">
                <a:latin typeface="Arial" panose="020B0604020202020204" pitchFamily="34" charset="0"/>
              </a:rPr>
              <a:t>- </a:t>
            </a:r>
            <a:r>
              <a:rPr lang="en-US" altLang="en-US" b="1" dirty="0">
                <a:latin typeface="Arial" panose="020B0604020202020204" pitchFamily="34" charset="0"/>
              </a:rPr>
              <a:t>Remote sensing of other geophysical parameters</a:t>
            </a:r>
            <a:r>
              <a:rPr lang="en-US" altLang="en-US" dirty="0">
                <a:latin typeface="Arial" panose="020B0604020202020204" pitchFamily="34" charset="0"/>
              </a:rPr>
              <a:t>: ocean color, atmospheric ozone, surface albedo, </a:t>
            </a:r>
            <a:r>
              <a:rPr lang="en-US" altLang="en-US" dirty="0" err="1">
                <a:latin typeface="Arial" panose="020B0604020202020204" pitchFamily="34" charset="0"/>
              </a:rPr>
              <a:t>etc</a:t>
            </a:r>
            <a:endParaRPr lang="en-US" altLang="en-US" sz="1700" dirty="0">
              <a:latin typeface="Arial" panose="020B0604020202020204" pitchFamily="34" charset="0"/>
            </a:endParaRPr>
          </a:p>
          <a:p>
            <a:endParaRPr lang="es-ES" altLang="en-US" dirty="0">
              <a:latin typeface="Arial" panose="020B0604020202020204" pitchFamily="34" charset="0"/>
            </a:endParaRPr>
          </a:p>
        </p:txBody>
      </p:sp>
      <p:sp>
        <p:nvSpPr>
          <p:cNvPr id="73732" name="3 Marcador de número de diapositiva">
            <a:extLst>
              <a:ext uri="{FF2B5EF4-FFF2-40B4-BE49-F238E27FC236}">
                <a16:creationId xmlns:a16="http://schemas.microsoft.com/office/drawing/2014/main" id="{82E63763-DB39-CAAA-574A-9489B90E5704}"/>
              </a:ext>
            </a:extLst>
          </p:cNvPr>
          <p:cNvSpPr>
            <a:spLocks noGrp="1"/>
          </p:cNvSpPr>
          <p:nvPr>
            <p:ph type="sldNum" sz="quarter" idx="5"/>
          </p:nvPr>
        </p:nvSpPr>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7CA06B6A-3595-4DAD-B4A2-C8E354487874}" type="slidenum">
              <a:rPr lang="es-ES" altLang="en-US">
                <a:latin typeface="Arial" panose="020B0604020202020204" pitchFamily="34" charset="0"/>
              </a:rPr>
              <a:pPr eaLnBrk="1" hangingPunct="1"/>
              <a:t>14</a:t>
            </a:fld>
            <a:endParaRPr lang="es-E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D9346A26-BC32-31A2-7010-7CAAE666D8E4}"/>
              </a:ext>
            </a:extLst>
          </p:cNvPr>
          <p:cNvSpPr>
            <a:spLocks noGrp="1" noRot="1" noChangeAspect="1" noChangeArrowheads="1" noTextEdit="1"/>
          </p:cNvSpPr>
          <p:nvPr>
            <p:ph type="sldImg"/>
          </p:nvPr>
        </p:nvSpPr>
        <p:spPr>
          <a:xfrm>
            <a:off x="136525" y="766763"/>
            <a:ext cx="6823075" cy="3838575"/>
          </a:xfrm>
          <a:ln/>
        </p:spPr>
      </p:sp>
      <p:sp>
        <p:nvSpPr>
          <p:cNvPr id="204803" name="Rectangle 3">
            <a:extLst>
              <a:ext uri="{FF2B5EF4-FFF2-40B4-BE49-F238E27FC236}">
                <a16:creationId xmlns:a16="http://schemas.microsoft.com/office/drawing/2014/main" id="{BBF64445-38AF-DCC9-B6EF-61A49DE6F1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1 Marcador de imagen de diapositiva">
            <a:extLst>
              <a:ext uri="{FF2B5EF4-FFF2-40B4-BE49-F238E27FC236}">
                <a16:creationId xmlns:a16="http://schemas.microsoft.com/office/drawing/2014/main" id="{83BF7866-FA18-1EDC-0E4F-8674F72D3A32}"/>
              </a:ext>
            </a:extLst>
          </p:cNvPr>
          <p:cNvSpPr>
            <a:spLocks noGrp="1" noRot="1" noChangeAspect="1" noTextEdit="1"/>
          </p:cNvSpPr>
          <p:nvPr>
            <p:ph type="sldImg"/>
          </p:nvPr>
        </p:nvSpPr>
        <p:spPr>
          <a:xfrm>
            <a:off x="533400" y="763588"/>
            <a:ext cx="6704013" cy="3771900"/>
          </a:xfrm>
          <a:ln/>
        </p:spPr>
      </p:sp>
      <p:sp>
        <p:nvSpPr>
          <p:cNvPr id="209923" name="2 Marcador de notas">
            <a:extLst>
              <a:ext uri="{FF2B5EF4-FFF2-40B4-BE49-F238E27FC236}">
                <a16:creationId xmlns:a16="http://schemas.microsoft.com/office/drawing/2014/main" id="{97D43674-855A-8DC4-0E3A-7D89ECC1E6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243716" name="3 Marcador de número de diapositiva">
            <a:extLst>
              <a:ext uri="{FF2B5EF4-FFF2-40B4-BE49-F238E27FC236}">
                <a16:creationId xmlns:a16="http://schemas.microsoft.com/office/drawing/2014/main" id="{B979948F-DCB9-B904-F9FD-D39D75B945EF}"/>
              </a:ext>
            </a:extLst>
          </p:cNvPr>
          <p:cNvSpPr>
            <a:spLocks noGrp="1"/>
          </p:cNvSpPr>
          <p:nvPr>
            <p:ph type="sldNum" sz="quarter" idx="5"/>
          </p:nvPr>
        </p:nvSpPr>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ADE9AD1D-D27B-4EB2-AF72-E0300652B681}" type="slidenum">
              <a:rPr lang="es-ES" altLang="en-US">
                <a:latin typeface="Arial" panose="020B0604020202020204" pitchFamily="34" charset="0"/>
              </a:rPr>
              <a:pPr eaLnBrk="1" hangingPunct="1"/>
              <a:t>21</a:t>
            </a:fld>
            <a:endParaRPr lang="es-E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a:extLst>
              <a:ext uri="{FF2B5EF4-FFF2-40B4-BE49-F238E27FC236}">
                <a16:creationId xmlns:a16="http://schemas.microsoft.com/office/drawing/2014/main" id="{D9D20D8D-4CB9-31E1-C8DA-430C32ED1A60}"/>
              </a:ext>
            </a:extLst>
          </p:cNvPr>
          <p:cNvSpPr>
            <a:spLocks noGrp="1" noRot="1" noChangeAspect="1" noTextEdit="1"/>
          </p:cNvSpPr>
          <p:nvPr>
            <p:ph type="sldImg"/>
          </p:nvPr>
        </p:nvSpPr>
        <p:spPr>
          <a:xfrm>
            <a:off x="533400" y="763588"/>
            <a:ext cx="6704013" cy="3771900"/>
          </a:xfrm>
          <a:ln/>
        </p:spPr>
      </p:sp>
      <p:sp>
        <p:nvSpPr>
          <p:cNvPr id="245763" name="Notes Placeholder 2">
            <a:extLst>
              <a:ext uri="{FF2B5EF4-FFF2-40B4-BE49-F238E27FC236}">
                <a16:creationId xmlns:a16="http://schemas.microsoft.com/office/drawing/2014/main" id="{020DAE6B-EF8D-3F9A-F240-EB42BEE77C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Briefly discusses already, but in detail here- and stating it twice is good for emphasis. Stress that detectors are inside a case so that sunlight can enter only through a small hole. Otherwise, the detectors would see both direct sunlight and "sky light", which is essentially sunlight scattered by air molecules in the atmosphere. </a:t>
            </a:r>
            <a:br>
              <a:rPr lang="en-US" altLang="en-US">
                <a:latin typeface="Arial" panose="020B0604020202020204" pitchFamily="34" charset="0"/>
              </a:rPr>
            </a:br>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1582B7FC-94B4-0D89-D9F8-9DAB74972E61}"/>
              </a:ext>
            </a:extLst>
          </p:cNvPr>
          <p:cNvSpPr>
            <a:spLocks noGrp="1"/>
          </p:cNvSpPr>
          <p:nvPr>
            <p:ph type="sldNum" sz="quarter" idx="5"/>
          </p:nvPr>
        </p:nvSpPr>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E08AD741-835F-4FA6-B656-566BE629F22A}" type="slidenum">
              <a:rPr lang="en-US" altLang="en-US">
                <a:latin typeface="Arial" panose="020B0604020202020204" pitchFamily="34" charset="0"/>
              </a:rPr>
              <a:pPr eaLnBrk="1" hangingPunct="1"/>
              <a:t>26</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pPr indent="0" algn="r">
              <a:lnSpc>
                <a:spcPct val="100000"/>
              </a:lnSpc>
              <a:buNone/>
            </a:pPr>
            <a:r>
              <a:rPr lang="en-US" sz="900" b="0" strike="noStrike" spc="-1">
                <a:solidFill>
                  <a:srgbClr val="8B8B8B"/>
                </a:solidFill>
                <a:latin typeface="Century Gothic"/>
              </a:rPr>
              <a:t>&lt;date/time&gt;</a:t>
            </a:r>
            <a:endParaRPr lang="en-US" sz="900" b="0" strike="noStrike" spc="-1">
              <a:solidFill>
                <a:srgbClr val="000000"/>
              </a:solidFill>
              <a:latin typeface="Times New Roman"/>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indent="0" algn="ctr">
              <a:buNone/>
            </a:pPr>
            <a:r>
              <a:rPr lang="en-US" sz="1400" b="0" strike="noStrike" spc="-1">
                <a:solidFill>
                  <a:srgbClr val="000000"/>
                </a:solidFill>
                <a:latin typeface="Times New Roman"/>
              </a:rPr>
              <a:t>&lt;footer&gt;</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indent="0" algn="r">
              <a:lnSpc>
                <a:spcPct val="100000"/>
              </a:lnSpc>
              <a:buNone/>
            </a:pPr>
            <a:fld id="{65072D8C-6A43-4548-8473-DE85F13660EE}" type="slidenum">
              <a:rPr lang="en-US" sz="2000" b="0" strike="noStrike" spc="-1" smtClean="0">
                <a:solidFill>
                  <a:srgbClr val="FEFFFF"/>
                </a:solidFill>
                <a:latin typeface="Century Gothic"/>
              </a:rPr>
              <a:t>‹#›</a:t>
            </a:fld>
            <a:endParaRPr lang="en-US" sz="2000" b="0" strike="noStrike" spc="-1">
              <a:solidFill>
                <a:srgbClr val="000000"/>
              </a:solidFill>
              <a:latin typeface="Times New Roman"/>
            </a:endParaRP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85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indent="0" algn="r">
              <a:lnSpc>
                <a:spcPct val="100000"/>
              </a:lnSpc>
              <a:buNone/>
            </a:pPr>
            <a:r>
              <a:rPr lang="en-US" sz="900" b="0" strike="noStrike" spc="-1">
                <a:solidFill>
                  <a:srgbClr val="8B8B8B"/>
                </a:solidFill>
                <a:latin typeface="Century Gothic"/>
              </a:rPr>
              <a:t>&lt;date/time&gt;</a:t>
            </a:r>
            <a:endParaRPr lang="en-US" sz="900" b="0" strike="noStrike" spc="-1">
              <a:solidFill>
                <a:srgbClr val="000000"/>
              </a:solidFill>
              <a:latin typeface="Times New Roman"/>
            </a:endParaRPr>
          </a:p>
        </p:txBody>
      </p:sp>
      <p:sp>
        <p:nvSpPr>
          <p:cNvPr id="5" name="Footer Placeholder 4"/>
          <p:cNvSpPr>
            <a:spLocks noGrp="1"/>
          </p:cNvSpPr>
          <p:nvPr>
            <p:ph type="ftr" sz="quarter" idx="11"/>
          </p:nvPr>
        </p:nvSpPr>
        <p:spPr/>
        <p:txBody>
          <a:bodyPr/>
          <a:lstStyle/>
          <a:p>
            <a:pPr indent="0" algn="ctr">
              <a:buNone/>
            </a:pPr>
            <a:r>
              <a:rPr lang="en-US" sz="1400" b="0" strike="noStrike" spc="-1">
                <a:solidFill>
                  <a:srgbClr val="000000"/>
                </a:solidFill>
                <a:latin typeface="Times New Roman"/>
              </a:rPr>
              <a:t>&lt;footer&gt;</a:t>
            </a:r>
          </a:p>
        </p:txBody>
      </p:sp>
      <p:sp>
        <p:nvSpPr>
          <p:cNvPr id="6" name="Slide Number Placeholder 5"/>
          <p:cNvSpPr>
            <a:spLocks noGrp="1"/>
          </p:cNvSpPr>
          <p:nvPr>
            <p:ph type="sldNum" sz="quarter" idx="12"/>
          </p:nvPr>
        </p:nvSpPr>
        <p:spPr/>
        <p:txBody>
          <a:bodyPr/>
          <a:lstStyle/>
          <a:p>
            <a:pPr indent="0" algn="r">
              <a:lnSpc>
                <a:spcPct val="100000"/>
              </a:lnSpc>
              <a:buNone/>
            </a:pPr>
            <a:fld id="{73547314-01B5-4AF2-AD00-6BD1C6C9FAF0}" type="slidenum">
              <a:rPr lang="en-US" sz="2000" b="0" strike="noStrike" spc="-1" smtClean="0">
                <a:solidFill>
                  <a:srgbClr val="FEFFFF"/>
                </a:solidFill>
                <a:latin typeface="Century Gothic"/>
              </a:rPr>
              <a:t>‹#›</a:t>
            </a:fld>
            <a:endParaRPr lang="en-US" sz="2000" b="0" strike="noStrike" spc="-1">
              <a:solidFill>
                <a:srgbClr val="000000"/>
              </a:solidFill>
              <a:latin typeface="Times New Roman"/>
            </a:endParaRPr>
          </a:p>
        </p:txBody>
      </p:sp>
    </p:spTree>
    <p:extLst>
      <p:ext uri="{BB962C8B-B14F-4D97-AF65-F5344CB8AC3E}">
        <p14:creationId xmlns:p14="http://schemas.microsoft.com/office/powerpoint/2010/main" val="423092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indent="0" algn="r">
              <a:lnSpc>
                <a:spcPct val="100000"/>
              </a:lnSpc>
              <a:buNone/>
            </a:pPr>
            <a:r>
              <a:rPr lang="en-US" sz="900" b="0" strike="noStrike" spc="-1">
                <a:solidFill>
                  <a:srgbClr val="8B8B8B"/>
                </a:solidFill>
                <a:latin typeface="Century Gothic"/>
              </a:rPr>
              <a:t>&lt;date/time&gt;</a:t>
            </a:r>
            <a:endParaRPr lang="en-US" sz="900" b="0" strike="noStrike" spc="-1">
              <a:solidFill>
                <a:srgbClr val="000000"/>
              </a:solidFill>
              <a:latin typeface="Times New Roman"/>
            </a:endParaRPr>
          </a:p>
        </p:txBody>
      </p:sp>
      <p:sp>
        <p:nvSpPr>
          <p:cNvPr id="5" name="Footer Placeholder 4"/>
          <p:cNvSpPr>
            <a:spLocks noGrp="1"/>
          </p:cNvSpPr>
          <p:nvPr>
            <p:ph type="ftr" sz="quarter" idx="11"/>
          </p:nvPr>
        </p:nvSpPr>
        <p:spPr/>
        <p:txBody>
          <a:bodyPr/>
          <a:lstStyle/>
          <a:p>
            <a:pPr indent="0" algn="ctr">
              <a:buNone/>
            </a:pPr>
            <a:r>
              <a:rPr lang="en-US" sz="1400" b="0" strike="noStrike" spc="-1">
                <a:solidFill>
                  <a:srgbClr val="000000"/>
                </a:solidFill>
                <a:latin typeface="Times New Roman"/>
              </a:rPr>
              <a:t>&lt;footer&gt;</a:t>
            </a:r>
          </a:p>
        </p:txBody>
      </p:sp>
      <p:sp>
        <p:nvSpPr>
          <p:cNvPr id="6" name="Slide Number Placeholder 5"/>
          <p:cNvSpPr>
            <a:spLocks noGrp="1"/>
          </p:cNvSpPr>
          <p:nvPr>
            <p:ph type="sldNum" sz="quarter" idx="12"/>
          </p:nvPr>
        </p:nvSpPr>
        <p:spPr/>
        <p:txBody>
          <a:bodyPr/>
          <a:lstStyle/>
          <a:p>
            <a:pPr indent="0" algn="r">
              <a:lnSpc>
                <a:spcPct val="100000"/>
              </a:lnSpc>
              <a:buNone/>
            </a:pPr>
            <a:fld id="{73547314-01B5-4AF2-AD00-6BD1C6C9FAF0}" type="slidenum">
              <a:rPr lang="en-US" sz="2000" b="0" strike="noStrike" spc="-1" smtClean="0">
                <a:solidFill>
                  <a:srgbClr val="FEFFFF"/>
                </a:solidFill>
                <a:latin typeface="Century Gothic"/>
              </a:rPr>
              <a:t>‹#›</a:t>
            </a:fld>
            <a:endParaRPr lang="en-US" sz="2000" b="0" strike="noStrike" spc="-1">
              <a:solidFill>
                <a:srgbClr val="000000"/>
              </a:solidFill>
              <a:latin typeface="Times New Roman"/>
            </a:endParaRPr>
          </a:p>
        </p:txBody>
      </p:sp>
    </p:spTree>
    <p:extLst>
      <p:ext uri="{BB962C8B-B14F-4D97-AF65-F5344CB8AC3E}">
        <p14:creationId xmlns:p14="http://schemas.microsoft.com/office/powerpoint/2010/main" val="3785923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913680" y="618480"/>
            <a:ext cx="10364040" cy="1595880"/>
          </a:xfrm>
          <a:prstGeom prst="rect">
            <a:avLst/>
          </a:prstGeom>
        </p:spPr>
        <p:txBody>
          <a:bodyPr lIns="0" tIns="0" rIns="0" bIns="0" anchor="ctr">
            <a:spAutoFit/>
          </a:bodyPr>
          <a:lstStyle/>
          <a:p>
            <a:endParaRPr lang="en-US" sz="1800" b="0" strike="noStrike" spc="-1">
              <a:solidFill>
                <a:srgbClr val="000000"/>
              </a:solidFill>
              <a:latin typeface="Tw Cen MT"/>
            </a:endParaRPr>
          </a:p>
        </p:txBody>
      </p:sp>
      <p:sp>
        <p:nvSpPr>
          <p:cNvPr id="99" name="PlaceHolder 2"/>
          <p:cNvSpPr>
            <a:spLocks noGrp="1"/>
          </p:cNvSpPr>
          <p:nvPr>
            <p:ph type="body"/>
          </p:nvPr>
        </p:nvSpPr>
        <p:spPr>
          <a:xfrm>
            <a:off x="913680" y="2367000"/>
            <a:ext cx="2491200" cy="3423600"/>
          </a:xfrm>
          <a:prstGeom prst="rect">
            <a:avLst/>
          </a:prstGeom>
        </p:spPr>
        <p:txBody>
          <a:bodyPr lIns="0" tIns="0" rIns="0" bIns="0">
            <a:normAutofit/>
          </a:bodyPr>
          <a:lstStyle/>
          <a:p>
            <a:endParaRPr lang="en-US" sz="2000" b="0" strike="noStrike" cap="all" spc="-1">
              <a:solidFill>
                <a:srgbClr val="000000"/>
              </a:solidFill>
              <a:latin typeface="Tw Cen MT"/>
            </a:endParaRPr>
          </a:p>
        </p:txBody>
      </p:sp>
      <p:sp>
        <p:nvSpPr>
          <p:cNvPr id="100" name="PlaceHolder 3"/>
          <p:cNvSpPr>
            <a:spLocks noGrp="1"/>
          </p:cNvSpPr>
          <p:nvPr>
            <p:ph type="body"/>
          </p:nvPr>
        </p:nvSpPr>
        <p:spPr>
          <a:xfrm>
            <a:off x="3529800" y="2367000"/>
            <a:ext cx="2491200" cy="3423600"/>
          </a:xfrm>
          <a:prstGeom prst="rect">
            <a:avLst/>
          </a:prstGeom>
        </p:spPr>
        <p:txBody>
          <a:bodyPr lIns="0" tIns="0" rIns="0" bIns="0">
            <a:normAutofit/>
          </a:bodyPr>
          <a:lstStyle/>
          <a:p>
            <a:endParaRPr lang="en-US" sz="2000" b="0" strike="noStrike" cap="all" spc="-1">
              <a:solidFill>
                <a:srgbClr val="000000"/>
              </a:solidFill>
              <a:latin typeface="Tw Cen MT"/>
            </a:endParaRPr>
          </a:p>
        </p:txBody>
      </p:sp>
    </p:spTree>
    <p:extLst>
      <p:ext uri="{BB962C8B-B14F-4D97-AF65-F5344CB8AC3E}">
        <p14:creationId xmlns:p14="http://schemas.microsoft.com/office/powerpoint/2010/main" val="200943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913680" y="618480"/>
            <a:ext cx="10364040" cy="1595880"/>
          </a:xfrm>
          <a:prstGeom prst="rect">
            <a:avLst/>
          </a:prstGeom>
        </p:spPr>
        <p:txBody>
          <a:bodyPr lIns="0" tIns="0" rIns="0" bIns="0" anchor="ctr">
            <a:spAutoFit/>
          </a:bodyPr>
          <a:lstStyle/>
          <a:p>
            <a:endParaRPr lang="en-US" sz="1800" b="0" strike="noStrike" spc="-1">
              <a:solidFill>
                <a:srgbClr val="000000"/>
              </a:solidFill>
              <a:latin typeface="Tw Cen MT"/>
            </a:endParaRPr>
          </a:p>
        </p:txBody>
      </p:sp>
      <p:sp>
        <p:nvSpPr>
          <p:cNvPr id="51" name="PlaceHolder 2"/>
          <p:cNvSpPr>
            <a:spLocks noGrp="1"/>
          </p:cNvSpPr>
          <p:nvPr>
            <p:ph type="subTitle"/>
          </p:nvPr>
        </p:nvSpPr>
        <p:spPr>
          <a:xfrm>
            <a:off x="913680" y="2367000"/>
            <a:ext cx="5105520" cy="34236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74410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indent="0" algn="r">
              <a:lnSpc>
                <a:spcPct val="100000"/>
              </a:lnSpc>
              <a:buNone/>
            </a:pPr>
            <a:r>
              <a:rPr lang="en-US" sz="900" b="0" strike="noStrike" spc="-1">
                <a:solidFill>
                  <a:srgbClr val="8B8B8B"/>
                </a:solidFill>
                <a:latin typeface="Century Gothic"/>
              </a:rPr>
              <a:t>&lt;date/time&gt;</a:t>
            </a:r>
            <a:endParaRPr lang="en-US" sz="900" b="0" strike="noStrike" spc="-1">
              <a:solidFill>
                <a:srgbClr val="000000"/>
              </a:solidFill>
              <a:latin typeface="Times New Roman"/>
            </a:endParaRPr>
          </a:p>
        </p:txBody>
      </p:sp>
      <p:sp>
        <p:nvSpPr>
          <p:cNvPr id="5" name="Footer Placeholder 4"/>
          <p:cNvSpPr>
            <a:spLocks noGrp="1"/>
          </p:cNvSpPr>
          <p:nvPr>
            <p:ph type="ftr" sz="quarter" idx="11"/>
          </p:nvPr>
        </p:nvSpPr>
        <p:spPr/>
        <p:txBody>
          <a:bodyPr/>
          <a:lstStyle/>
          <a:p>
            <a:pPr indent="0" algn="ctr">
              <a:buNone/>
            </a:pPr>
            <a:r>
              <a:rPr lang="en-US" sz="1400" b="0" strike="noStrike" spc="-1">
                <a:solidFill>
                  <a:srgbClr val="000000"/>
                </a:solidFill>
                <a:latin typeface="Times New Roman"/>
              </a:rPr>
              <a:t>&lt;footer&gt;</a:t>
            </a:r>
          </a:p>
        </p:txBody>
      </p:sp>
      <p:sp>
        <p:nvSpPr>
          <p:cNvPr id="6" name="Slide Number Placeholder 5"/>
          <p:cNvSpPr>
            <a:spLocks noGrp="1"/>
          </p:cNvSpPr>
          <p:nvPr>
            <p:ph type="sldNum" sz="quarter" idx="12"/>
          </p:nvPr>
        </p:nvSpPr>
        <p:spPr/>
        <p:txBody>
          <a:bodyPr/>
          <a:lstStyle/>
          <a:p>
            <a:pPr indent="0" algn="r">
              <a:lnSpc>
                <a:spcPct val="100000"/>
              </a:lnSpc>
              <a:buNone/>
            </a:pPr>
            <a:fld id="{73547314-01B5-4AF2-AD00-6BD1C6C9FAF0}" type="slidenum">
              <a:rPr lang="en-US" sz="2000" b="0" strike="noStrike" spc="-1" smtClean="0">
                <a:solidFill>
                  <a:srgbClr val="FEFFFF"/>
                </a:solidFill>
                <a:latin typeface="Century Gothic"/>
              </a:rPr>
              <a:t>‹#›</a:t>
            </a:fld>
            <a:endParaRPr lang="en-US" sz="2000" b="0" strike="noStrike" spc="-1">
              <a:solidFill>
                <a:srgbClr val="000000"/>
              </a:solidFill>
              <a:latin typeface="Times New Roman"/>
            </a:endParaRPr>
          </a:p>
        </p:txBody>
      </p:sp>
    </p:spTree>
    <p:extLst>
      <p:ext uri="{BB962C8B-B14F-4D97-AF65-F5344CB8AC3E}">
        <p14:creationId xmlns:p14="http://schemas.microsoft.com/office/powerpoint/2010/main" val="382744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indent="0" algn="r">
              <a:lnSpc>
                <a:spcPct val="100000"/>
              </a:lnSpc>
              <a:buNone/>
            </a:pPr>
            <a:r>
              <a:rPr lang="en-US" sz="900" b="0" strike="noStrike" spc="-1">
                <a:solidFill>
                  <a:srgbClr val="8B8B8B"/>
                </a:solidFill>
                <a:latin typeface="Century Gothic"/>
              </a:rPr>
              <a:t>&lt;date/time&gt;</a:t>
            </a:r>
            <a:endParaRPr lang="en-US" sz="900" b="0" strike="noStrike" spc="-1">
              <a:solidFill>
                <a:srgbClr val="000000"/>
              </a:solidFill>
              <a:latin typeface="Times New Roman"/>
            </a:endParaRPr>
          </a:p>
        </p:txBody>
      </p:sp>
      <p:sp>
        <p:nvSpPr>
          <p:cNvPr id="5" name="Footer Placeholder 4"/>
          <p:cNvSpPr>
            <a:spLocks noGrp="1"/>
          </p:cNvSpPr>
          <p:nvPr>
            <p:ph type="ftr" sz="quarter" idx="11"/>
          </p:nvPr>
        </p:nvSpPr>
        <p:spPr/>
        <p:txBody>
          <a:bodyPr/>
          <a:lstStyle/>
          <a:p>
            <a:pPr indent="0" algn="ctr">
              <a:buNone/>
            </a:pPr>
            <a:r>
              <a:rPr lang="en-US" sz="1400" b="0" strike="noStrike" spc="-1">
                <a:solidFill>
                  <a:srgbClr val="000000"/>
                </a:solidFill>
                <a:latin typeface="Times New Roman"/>
              </a:rPr>
              <a:t>&lt;footer&gt;</a:t>
            </a:r>
          </a:p>
        </p:txBody>
      </p:sp>
      <p:sp>
        <p:nvSpPr>
          <p:cNvPr id="6" name="Slide Number Placeholder 5"/>
          <p:cNvSpPr>
            <a:spLocks noGrp="1"/>
          </p:cNvSpPr>
          <p:nvPr>
            <p:ph type="sldNum" sz="quarter" idx="12"/>
          </p:nvPr>
        </p:nvSpPr>
        <p:spPr/>
        <p:txBody>
          <a:bodyPr/>
          <a:lstStyle/>
          <a:p>
            <a:pPr indent="0" algn="r">
              <a:lnSpc>
                <a:spcPct val="100000"/>
              </a:lnSpc>
              <a:buNone/>
            </a:pPr>
            <a:fld id="{65072D8C-6A43-4548-8473-DE85F13660EE}" type="slidenum">
              <a:rPr lang="en-US" sz="2000" b="0" strike="noStrike" spc="-1" smtClean="0">
                <a:solidFill>
                  <a:srgbClr val="FEFFFF"/>
                </a:solidFill>
                <a:latin typeface="Century Gothic"/>
              </a:rPr>
              <a:t>‹#›</a:t>
            </a:fld>
            <a:endParaRPr lang="en-US" sz="2000" b="0" strike="noStrike" spc="-1">
              <a:solidFill>
                <a:srgbClr val="000000"/>
              </a:solidFill>
              <a:latin typeface="Times New Roman"/>
            </a:endParaRP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0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indent="0" algn="r">
              <a:lnSpc>
                <a:spcPct val="100000"/>
              </a:lnSpc>
              <a:buNone/>
            </a:pPr>
            <a:r>
              <a:rPr lang="en-US" sz="900" b="0" strike="noStrike" spc="-1">
                <a:solidFill>
                  <a:srgbClr val="8B8B8B"/>
                </a:solidFill>
                <a:latin typeface="Century Gothic"/>
              </a:rPr>
              <a:t>&lt;date/time&gt;</a:t>
            </a:r>
            <a:endParaRPr lang="en-US" sz="900" b="0" strike="noStrike" spc="-1">
              <a:solidFill>
                <a:srgbClr val="000000"/>
              </a:solidFill>
              <a:latin typeface="Times New Roman"/>
            </a:endParaRPr>
          </a:p>
        </p:txBody>
      </p:sp>
      <p:sp>
        <p:nvSpPr>
          <p:cNvPr id="6" name="Footer Placeholder 5"/>
          <p:cNvSpPr>
            <a:spLocks noGrp="1"/>
          </p:cNvSpPr>
          <p:nvPr>
            <p:ph type="ftr" sz="quarter" idx="11"/>
          </p:nvPr>
        </p:nvSpPr>
        <p:spPr/>
        <p:txBody>
          <a:bodyPr/>
          <a:lstStyle/>
          <a:p>
            <a:pPr indent="0" algn="ctr">
              <a:buNone/>
            </a:pPr>
            <a:r>
              <a:rPr lang="en-US" sz="1400" b="0" strike="noStrike" spc="-1">
                <a:solidFill>
                  <a:srgbClr val="000000"/>
                </a:solidFill>
                <a:latin typeface="Times New Roman"/>
              </a:rPr>
              <a:t>&lt;footer&gt;</a:t>
            </a:r>
          </a:p>
        </p:txBody>
      </p:sp>
      <p:sp>
        <p:nvSpPr>
          <p:cNvPr id="7" name="Slide Number Placeholder 6"/>
          <p:cNvSpPr>
            <a:spLocks noGrp="1"/>
          </p:cNvSpPr>
          <p:nvPr>
            <p:ph type="sldNum" sz="quarter" idx="12"/>
          </p:nvPr>
        </p:nvSpPr>
        <p:spPr/>
        <p:txBody>
          <a:bodyPr/>
          <a:lstStyle/>
          <a:p>
            <a:pPr indent="0" algn="r">
              <a:lnSpc>
                <a:spcPct val="100000"/>
              </a:lnSpc>
              <a:buNone/>
            </a:pPr>
            <a:fld id="{73547314-01B5-4AF2-AD00-6BD1C6C9FAF0}" type="slidenum">
              <a:rPr lang="en-US" sz="2000" b="0" strike="noStrike" spc="-1" smtClean="0">
                <a:solidFill>
                  <a:srgbClr val="FEFFFF"/>
                </a:solidFill>
                <a:latin typeface="Century Gothic"/>
              </a:rPr>
              <a:t>‹#›</a:t>
            </a:fld>
            <a:endParaRPr lang="en-US" sz="2000" b="0" strike="noStrike" spc="-1">
              <a:solidFill>
                <a:srgbClr val="000000"/>
              </a:solidFill>
              <a:latin typeface="Times New Roman"/>
            </a:endParaRPr>
          </a:p>
        </p:txBody>
      </p:sp>
    </p:spTree>
    <p:extLst>
      <p:ext uri="{BB962C8B-B14F-4D97-AF65-F5344CB8AC3E}">
        <p14:creationId xmlns:p14="http://schemas.microsoft.com/office/powerpoint/2010/main" val="113064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indent="0" algn="r">
              <a:lnSpc>
                <a:spcPct val="100000"/>
              </a:lnSpc>
              <a:buNone/>
            </a:pPr>
            <a:r>
              <a:rPr lang="en-US" sz="900" b="0" strike="noStrike" spc="-1">
                <a:solidFill>
                  <a:srgbClr val="8B8B8B"/>
                </a:solidFill>
                <a:latin typeface="Century Gothic"/>
              </a:rPr>
              <a:t>&lt;date/time&gt;</a:t>
            </a:r>
            <a:endParaRPr lang="en-US" sz="900" b="0" strike="noStrike" spc="-1">
              <a:solidFill>
                <a:srgbClr val="000000"/>
              </a:solidFill>
              <a:latin typeface="Times New Roman"/>
            </a:endParaRPr>
          </a:p>
        </p:txBody>
      </p:sp>
      <p:sp>
        <p:nvSpPr>
          <p:cNvPr id="8" name="Footer Placeholder 7"/>
          <p:cNvSpPr>
            <a:spLocks noGrp="1"/>
          </p:cNvSpPr>
          <p:nvPr>
            <p:ph type="ftr" sz="quarter" idx="11"/>
          </p:nvPr>
        </p:nvSpPr>
        <p:spPr/>
        <p:txBody>
          <a:bodyPr/>
          <a:lstStyle/>
          <a:p>
            <a:pPr indent="0" algn="ctr">
              <a:buNone/>
            </a:pPr>
            <a:r>
              <a:rPr lang="en-US" sz="1400" b="0" strike="noStrike" spc="-1">
                <a:solidFill>
                  <a:srgbClr val="000000"/>
                </a:solidFill>
                <a:latin typeface="Times New Roman"/>
              </a:rPr>
              <a:t>&lt;footer&gt;</a:t>
            </a:r>
          </a:p>
        </p:txBody>
      </p:sp>
      <p:sp>
        <p:nvSpPr>
          <p:cNvPr id="9" name="Slide Number Placeholder 8"/>
          <p:cNvSpPr>
            <a:spLocks noGrp="1"/>
          </p:cNvSpPr>
          <p:nvPr>
            <p:ph type="sldNum" sz="quarter" idx="12"/>
          </p:nvPr>
        </p:nvSpPr>
        <p:spPr/>
        <p:txBody>
          <a:bodyPr/>
          <a:lstStyle/>
          <a:p>
            <a:pPr indent="0" algn="r">
              <a:lnSpc>
                <a:spcPct val="100000"/>
              </a:lnSpc>
              <a:buNone/>
            </a:pPr>
            <a:fld id="{73547314-01B5-4AF2-AD00-6BD1C6C9FAF0}" type="slidenum">
              <a:rPr lang="en-US" sz="2000" b="0" strike="noStrike" spc="-1" smtClean="0">
                <a:solidFill>
                  <a:srgbClr val="FEFFFF"/>
                </a:solidFill>
                <a:latin typeface="Century Gothic"/>
              </a:rPr>
              <a:t>‹#›</a:t>
            </a:fld>
            <a:endParaRPr lang="en-US" sz="2000" b="0" strike="noStrike" spc="-1">
              <a:solidFill>
                <a:srgbClr val="000000"/>
              </a:solidFill>
              <a:latin typeface="Times New Roman"/>
            </a:endParaRPr>
          </a:p>
        </p:txBody>
      </p:sp>
    </p:spTree>
    <p:extLst>
      <p:ext uri="{BB962C8B-B14F-4D97-AF65-F5344CB8AC3E}">
        <p14:creationId xmlns:p14="http://schemas.microsoft.com/office/powerpoint/2010/main" val="38159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Footer</a:t>
            </a:r>
          </a:p>
        </p:txBody>
      </p:sp>
      <p:sp>
        <p:nvSpPr>
          <p:cNvPr id="5" name="Slide Number Placeholder 4"/>
          <p:cNvSpPr>
            <a:spLocks noGrp="1"/>
          </p:cNvSpPr>
          <p:nvPr>
            <p:ph type="sldNum" sz="quarter" idx="12"/>
          </p:nvPr>
        </p:nvSpPr>
        <p:spPr/>
        <p:txBody>
          <a:bodyPr/>
          <a:lstStyle/>
          <a:p>
            <a:fld id="{BE811A12-950C-479F-9B4B-7B35787FB564}" type="slidenum">
              <a:rPr lang="en-US" smtClean="0"/>
              <a:t>‹#›</a:t>
            </a:fld>
            <a:endParaRPr lang="en-US"/>
          </a:p>
        </p:txBody>
      </p:sp>
    </p:spTree>
    <p:extLst>
      <p:ext uri="{BB962C8B-B14F-4D97-AF65-F5344CB8AC3E}">
        <p14:creationId xmlns:p14="http://schemas.microsoft.com/office/powerpoint/2010/main" val="179115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0" algn="r">
              <a:lnSpc>
                <a:spcPct val="100000"/>
              </a:lnSpc>
              <a:buNone/>
            </a:pPr>
            <a:r>
              <a:rPr lang="en-US" sz="900" b="0" strike="noStrike" spc="-1">
                <a:solidFill>
                  <a:srgbClr val="8B8B8B"/>
                </a:solidFill>
                <a:latin typeface="Century Gothic"/>
              </a:rPr>
              <a:t>&lt;date/time&gt;</a:t>
            </a:r>
            <a:endParaRPr lang="en-US" sz="900" b="0" strike="noStrike" spc="-1">
              <a:solidFill>
                <a:srgbClr val="000000"/>
              </a:solidFill>
              <a:latin typeface="Times New Roman"/>
            </a:endParaRPr>
          </a:p>
        </p:txBody>
      </p:sp>
      <p:sp>
        <p:nvSpPr>
          <p:cNvPr id="3" name="Footer Placeholder 2"/>
          <p:cNvSpPr>
            <a:spLocks noGrp="1"/>
          </p:cNvSpPr>
          <p:nvPr>
            <p:ph type="ftr" sz="quarter" idx="11"/>
          </p:nvPr>
        </p:nvSpPr>
        <p:spPr/>
        <p:txBody>
          <a:bodyPr/>
          <a:lstStyle/>
          <a:p>
            <a:pPr indent="0" algn="ctr">
              <a:buNone/>
            </a:pPr>
            <a:r>
              <a:rPr lang="en-US" sz="1400" b="0" strike="noStrike" spc="-1">
                <a:solidFill>
                  <a:srgbClr val="000000"/>
                </a:solidFill>
                <a:latin typeface="Times New Roman"/>
              </a:rPr>
              <a:t>&lt;footer&gt;</a:t>
            </a:r>
          </a:p>
        </p:txBody>
      </p:sp>
      <p:sp>
        <p:nvSpPr>
          <p:cNvPr id="4" name="Slide Number Placeholder 3"/>
          <p:cNvSpPr>
            <a:spLocks noGrp="1"/>
          </p:cNvSpPr>
          <p:nvPr>
            <p:ph type="sldNum" sz="quarter" idx="12"/>
          </p:nvPr>
        </p:nvSpPr>
        <p:spPr/>
        <p:txBody>
          <a:bodyPr/>
          <a:lstStyle/>
          <a:p>
            <a:pPr indent="0" algn="r">
              <a:lnSpc>
                <a:spcPct val="100000"/>
              </a:lnSpc>
              <a:buNone/>
            </a:pPr>
            <a:fld id="{65072D8C-6A43-4548-8473-DE85F13660EE}" type="slidenum">
              <a:rPr lang="en-US" sz="2000" b="0" strike="noStrike" spc="-1" smtClean="0">
                <a:solidFill>
                  <a:srgbClr val="FEFFFF"/>
                </a:solidFill>
                <a:latin typeface="Century Gothic"/>
              </a:rPr>
              <a:t>‹#›</a:t>
            </a:fld>
            <a:endParaRPr lang="en-US" sz="2000" b="0" strike="noStrike" spc="-1">
              <a:solidFill>
                <a:srgbClr val="000000"/>
              </a:solidFill>
              <a:latin typeface="Times New Roman"/>
            </a:endParaRPr>
          </a:p>
        </p:txBody>
      </p:sp>
    </p:spTree>
    <p:extLst>
      <p:ext uri="{BB962C8B-B14F-4D97-AF65-F5344CB8AC3E}">
        <p14:creationId xmlns:p14="http://schemas.microsoft.com/office/powerpoint/2010/main" val="74258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indent="0" algn="r">
              <a:lnSpc>
                <a:spcPct val="100000"/>
              </a:lnSpc>
              <a:buNone/>
            </a:pPr>
            <a:r>
              <a:rPr lang="en-US" sz="900" b="0" strike="noStrike" spc="-1">
                <a:solidFill>
                  <a:srgbClr val="8B8B8B"/>
                </a:solidFill>
                <a:latin typeface="Century Gothic"/>
              </a:rPr>
              <a:t>&lt;date/time&gt;</a:t>
            </a:r>
            <a:endParaRPr lang="en-US" sz="900" b="0" strike="noStrike" spc="-1">
              <a:solidFill>
                <a:srgbClr val="000000"/>
              </a:solidFill>
              <a:latin typeface="Times New Roman"/>
            </a:endParaRPr>
          </a:p>
        </p:txBody>
      </p:sp>
      <p:sp>
        <p:nvSpPr>
          <p:cNvPr id="6" name="Footer Placeholder 5"/>
          <p:cNvSpPr>
            <a:spLocks noGrp="1"/>
          </p:cNvSpPr>
          <p:nvPr>
            <p:ph type="ftr" sz="quarter" idx="11"/>
          </p:nvPr>
        </p:nvSpPr>
        <p:spPr/>
        <p:txBody>
          <a:bodyPr/>
          <a:lstStyle/>
          <a:p>
            <a:pPr indent="0" algn="ctr">
              <a:buNone/>
            </a:pPr>
            <a:r>
              <a:rPr lang="en-US" sz="1400" b="0" strike="noStrike" spc="-1">
                <a:solidFill>
                  <a:srgbClr val="000000"/>
                </a:solidFill>
                <a:latin typeface="Times New Roman"/>
              </a:rPr>
              <a:t>&lt;footer&gt;</a:t>
            </a:r>
          </a:p>
        </p:txBody>
      </p:sp>
      <p:sp>
        <p:nvSpPr>
          <p:cNvPr id="7" name="Slide Number Placeholder 6"/>
          <p:cNvSpPr>
            <a:spLocks noGrp="1"/>
          </p:cNvSpPr>
          <p:nvPr>
            <p:ph type="sldNum" sz="quarter" idx="12"/>
          </p:nvPr>
        </p:nvSpPr>
        <p:spPr/>
        <p:txBody>
          <a:bodyPr/>
          <a:lstStyle/>
          <a:p>
            <a:pPr indent="0" algn="r">
              <a:lnSpc>
                <a:spcPct val="100000"/>
              </a:lnSpc>
              <a:buNone/>
            </a:pPr>
            <a:fld id="{73547314-01B5-4AF2-AD00-6BD1C6C9FAF0}" type="slidenum">
              <a:rPr lang="en-US" sz="2000" b="0" strike="noStrike" spc="-1" smtClean="0">
                <a:solidFill>
                  <a:srgbClr val="FEFFFF"/>
                </a:solidFill>
                <a:latin typeface="Century Gothic"/>
              </a:rPr>
              <a:t>‹#›</a:t>
            </a:fld>
            <a:endParaRPr lang="en-US" sz="2000" b="0" strike="noStrike" spc="-1">
              <a:solidFill>
                <a:srgbClr val="000000"/>
              </a:solidFill>
              <a:latin typeface="Times New Roman"/>
            </a:endParaRPr>
          </a:p>
        </p:txBody>
      </p:sp>
    </p:spTree>
    <p:extLst>
      <p:ext uri="{BB962C8B-B14F-4D97-AF65-F5344CB8AC3E}">
        <p14:creationId xmlns:p14="http://schemas.microsoft.com/office/powerpoint/2010/main" val="52650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indent="0" algn="r">
              <a:lnSpc>
                <a:spcPct val="100000"/>
              </a:lnSpc>
              <a:buNone/>
            </a:pPr>
            <a:r>
              <a:rPr lang="en-US" sz="900" b="0" strike="noStrike" spc="-1">
                <a:solidFill>
                  <a:srgbClr val="8B8B8B"/>
                </a:solidFill>
                <a:latin typeface="Century Gothic"/>
              </a:rPr>
              <a:t>&lt;date/time&gt;</a:t>
            </a:r>
            <a:endParaRPr lang="en-US" sz="900" b="0" strike="noStrike" spc="-1">
              <a:solidFill>
                <a:srgbClr val="000000"/>
              </a:solidFill>
              <a:latin typeface="Times New Roman"/>
            </a:endParaRPr>
          </a:p>
        </p:txBody>
      </p:sp>
      <p:sp>
        <p:nvSpPr>
          <p:cNvPr id="6" name="Footer Placeholder 5"/>
          <p:cNvSpPr>
            <a:spLocks noGrp="1"/>
          </p:cNvSpPr>
          <p:nvPr>
            <p:ph type="ftr" sz="quarter" idx="11"/>
          </p:nvPr>
        </p:nvSpPr>
        <p:spPr/>
        <p:txBody>
          <a:bodyPr/>
          <a:lstStyle/>
          <a:p>
            <a:pPr indent="0" algn="ctr">
              <a:buNone/>
            </a:pPr>
            <a:r>
              <a:rPr lang="en-US" sz="1400" b="0" strike="noStrike" spc="-1">
                <a:solidFill>
                  <a:srgbClr val="000000"/>
                </a:solidFill>
                <a:latin typeface="Times New Roman"/>
              </a:rPr>
              <a:t>&lt;footer&gt;</a:t>
            </a:r>
          </a:p>
        </p:txBody>
      </p:sp>
      <p:sp>
        <p:nvSpPr>
          <p:cNvPr id="7" name="Slide Number Placeholder 6"/>
          <p:cNvSpPr>
            <a:spLocks noGrp="1"/>
          </p:cNvSpPr>
          <p:nvPr>
            <p:ph type="sldNum" sz="quarter" idx="12"/>
          </p:nvPr>
        </p:nvSpPr>
        <p:spPr/>
        <p:txBody>
          <a:bodyPr/>
          <a:lstStyle/>
          <a:p>
            <a:pPr indent="0" algn="r">
              <a:lnSpc>
                <a:spcPct val="100000"/>
              </a:lnSpc>
              <a:buNone/>
            </a:pPr>
            <a:fld id="{73547314-01B5-4AF2-AD00-6BD1C6C9FAF0}" type="slidenum">
              <a:rPr lang="en-US" sz="2000" b="0" strike="noStrike" spc="-1" smtClean="0">
                <a:solidFill>
                  <a:srgbClr val="FEFFFF"/>
                </a:solidFill>
                <a:latin typeface="Century Gothic"/>
              </a:rPr>
              <a:t>‹#›</a:t>
            </a:fld>
            <a:endParaRPr lang="en-US" sz="2000" b="0" strike="noStrike" spc="-1">
              <a:solidFill>
                <a:srgbClr val="000000"/>
              </a:solidFill>
              <a:latin typeface="Times New Roman"/>
            </a:endParaRPr>
          </a:p>
        </p:txBody>
      </p:sp>
    </p:spTree>
    <p:extLst>
      <p:ext uri="{BB962C8B-B14F-4D97-AF65-F5344CB8AC3E}">
        <p14:creationId xmlns:p14="http://schemas.microsoft.com/office/powerpoint/2010/main" val="235694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pPr indent="0" algn="r">
              <a:lnSpc>
                <a:spcPct val="100000"/>
              </a:lnSpc>
              <a:buNone/>
            </a:pPr>
            <a:r>
              <a:rPr lang="en-US" sz="900" b="0" strike="noStrike" spc="-1">
                <a:solidFill>
                  <a:srgbClr val="8B8B8B"/>
                </a:solidFill>
                <a:latin typeface="Century Gothic"/>
              </a:rPr>
              <a:t>&lt;date/time&gt;</a:t>
            </a:r>
            <a:endParaRPr lang="en-US" sz="900" b="0" strike="noStrike" spc="-1">
              <a:solidFill>
                <a:srgbClr val="000000"/>
              </a:solidFill>
              <a:latin typeface="Times New Roman"/>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pPr indent="0" algn="ctr">
              <a:buNone/>
            </a:pPr>
            <a:r>
              <a:rPr lang="en-US" sz="1400" b="0" strike="noStrike" spc="-1">
                <a:solidFill>
                  <a:srgbClr val="000000"/>
                </a:solidFill>
                <a:latin typeface="Times New Roman"/>
              </a:rPr>
              <a:t>&lt;footer&gt;</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pPr indent="0" algn="r">
              <a:lnSpc>
                <a:spcPct val="100000"/>
              </a:lnSpc>
              <a:buNone/>
            </a:pPr>
            <a:fld id="{73547314-01B5-4AF2-AD00-6BD1C6C9FAF0}" type="slidenum">
              <a:rPr lang="en-US" sz="2000" b="0" strike="noStrike" spc="-1" smtClean="0">
                <a:solidFill>
                  <a:srgbClr val="FEFFFF"/>
                </a:solidFill>
                <a:latin typeface="Century Gothic"/>
              </a:rPr>
              <a:t>‹#›</a:t>
            </a:fld>
            <a:endParaRPr lang="en-US" sz="2000" b="0" strike="noStrike" spc="-1">
              <a:solidFill>
                <a:srgbClr val="000000"/>
              </a:solidFill>
              <a:latin typeface="Times New Roman"/>
            </a:endParaRPr>
          </a:p>
        </p:txBody>
      </p:sp>
    </p:spTree>
    <p:extLst>
      <p:ext uri="{BB962C8B-B14F-4D97-AF65-F5344CB8AC3E}">
        <p14:creationId xmlns:p14="http://schemas.microsoft.com/office/powerpoint/2010/main" val="242297417"/>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3" r:id="rId12"/>
    <p:sldLayoutId id="214748400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wmf"/><Relationship Id="rId4" Type="http://schemas.openxmlformats.org/officeDocument/2006/relationships/image" Target="../media/image14.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605" y="2694868"/>
            <a:ext cx="8574622" cy="1460968"/>
          </a:xfrm>
          <a:solidFill>
            <a:schemeClr val="bg1"/>
          </a:solidFill>
        </p:spPr>
        <p:txBody>
          <a:bodyPr>
            <a:normAutofit/>
          </a:bodyPr>
          <a:lstStyle/>
          <a:p>
            <a:pPr rtl="1"/>
            <a:r>
              <a:rPr lang="en-US" sz="4000" dirty="0"/>
              <a:t>Introduction to atmospheric pollution</a:t>
            </a:r>
          </a:p>
        </p:txBody>
      </p:sp>
      <p:sp>
        <p:nvSpPr>
          <p:cNvPr id="3" name="Subtitle 2"/>
          <p:cNvSpPr>
            <a:spLocks noGrp="1"/>
          </p:cNvSpPr>
          <p:nvPr>
            <p:ph type="subTitle" idx="1"/>
          </p:nvPr>
        </p:nvSpPr>
        <p:spPr>
          <a:xfrm>
            <a:off x="2513223" y="4580891"/>
            <a:ext cx="7559386" cy="1307253"/>
          </a:xfrm>
        </p:spPr>
        <p:txBody>
          <a:bodyPr>
            <a:normAutofit lnSpcReduction="10000"/>
          </a:bodyPr>
          <a:lstStyle/>
          <a:p>
            <a:pPr rtl="1"/>
            <a:endParaRPr lang="en-US" dirty="0"/>
          </a:p>
          <a:p>
            <a:pPr rtl="1"/>
            <a:r>
              <a:rPr lang="en-US" sz="2400" dirty="0"/>
              <a:t>Dr. Zeinab Salah Mahmoud</a:t>
            </a:r>
            <a:endParaRPr lang="ar-EG" sz="2400" dirty="0"/>
          </a:p>
          <a:p>
            <a:pPr rtl="1"/>
            <a:r>
              <a:rPr lang="en-US" dirty="0"/>
              <a:t>Egyptian Meteorological Authority</a:t>
            </a:r>
          </a:p>
        </p:txBody>
      </p:sp>
      <p:pic>
        <p:nvPicPr>
          <p:cNvPr id="4" name="Picture 4">
            <a:extLst>
              <a:ext uri="{FF2B5EF4-FFF2-40B4-BE49-F238E27FC236}">
                <a16:creationId xmlns:a16="http://schemas.microsoft.com/office/drawing/2014/main" id="{A862320F-8D16-EBA7-F379-24DC177D138A}"/>
              </a:ext>
            </a:extLst>
          </p:cNvPr>
          <p:cNvPicPr/>
          <p:nvPr/>
        </p:nvPicPr>
        <p:blipFill>
          <a:blip r:embed="rId2"/>
          <a:stretch/>
        </p:blipFill>
        <p:spPr>
          <a:xfrm>
            <a:off x="5286360" y="186231"/>
            <a:ext cx="1619280" cy="1489680"/>
          </a:xfrm>
          <a:prstGeom prst="rect">
            <a:avLst/>
          </a:prstGeom>
          <a:ln w="0">
            <a:noFill/>
          </a:ln>
        </p:spPr>
      </p:pic>
    </p:spTree>
    <p:extLst>
      <p:ext uri="{BB962C8B-B14F-4D97-AF65-F5344CB8AC3E}">
        <p14:creationId xmlns:p14="http://schemas.microsoft.com/office/powerpoint/2010/main" val="52811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2" descr="Picture21">
            <a:extLst>
              <a:ext uri="{FF2B5EF4-FFF2-40B4-BE49-F238E27FC236}">
                <a16:creationId xmlns:a16="http://schemas.microsoft.com/office/drawing/2014/main" id="{4A9964F1-FB22-169D-F070-31F700712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6175" y="1147764"/>
            <a:ext cx="4141788"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3" descr="Picture22">
            <a:extLst>
              <a:ext uri="{FF2B5EF4-FFF2-40B4-BE49-F238E27FC236}">
                <a16:creationId xmlns:a16="http://schemas.microsoft.com/office/drawing/2014/main" id="{CEF0BC26-3A7B-6273-5805-36789DFCE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75" y="1993900"/>
            <a:ext cx="22860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AutoShape 6">
            <a:extLst>
              <a:ext uri="{FF2B5EF4-FFF2-40B4-BE49-F238E27FC236}">
                <a16:creationId xmlns:a16="http://schemas.microsoft.com/office/drawing/2014/main" id="{3F2E8E87-36F3-DD86-C293-86A38F232730}"/>
              </a:ext>
            </a:extLst>
          </p:cNvPr>
          <p:cNvSpPr>
            <a:spLocks/>
          </p:cNvSpPr>
          <p:nvPr/>
        </p:nvSpPr>
        <p:spPr bwMode="auto">
          <a:xfrm rot="16174717">
            <a:off x="3573463" y="3689350"/>
            <a:ext cx="533400" cy="2311400"/>
          </a:xfrm>
          <a:prstGeom prst="leftBrace">
            <a:avLst>
              <a:gd name="adj1" fmla="val 3334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23557" name="Freeform 7">
            <a:extLst>
              <a:ext uri="{FF2B5EF4-FFF2-40B4-BE49-F238E27FC236}">
                <a16:creationId xmlns:a16="http://schemas.microsoft.com/office/drawing/2014/main" id="{AC87F287-051F-3423-8FED-C66314BF69AA}"/>
              </a:ext>
            </a:extLst>
          </p:cNvPr>
          <p:cNvSpPr>
            <a:spLocks/>
          </p:cNvSpPr>
          <p:nvPr/>
        </p:nvSpPr>
        <p:spPr bwMode="auto">
          <a:xfrm>
            <a:off x="7473950" y="2827338"/>
            <a:ext cx="412750" cy="304800"/>
          </a:xfrm>
          <a:custGeom>
            <a:avLst/>
            <a:gdLst>
              <a:gd name="T0" fmla="*/ 2147483647 w 527"/>
              <a:gd name="T1" fmla="*/ 2147483647 h 407"/>
              <a:gd name="T2" fmla="*/ 2147483647 w 527"/>
              <a:gd name="T3" fmla="*/ 2147483647 h 407"/>
              <a:gd name="T4" fmla="*/ 2147483647 w 527"/>
              <a:gd name="T5" fmla="*/ 2147483647 h 407"/>
              <a:gd name="T6" fmla="*/ 0 w 527"/>
              <a:gd name="T7" fmla="*/ 2147483647 h 407"/>
              <a:gd name="T8" fmla="*/ 2147483647 w 527"/>
              <a:gd name="T9" fmla="*/ 2147483647 h 407"/>
              <a:gd name="T10" fmla="*/ 2147483647 w 527"/>
              <a:gd name="T11" fmla="*/ 2147483647 h 407"/>
              <a:gd name="T12" fmla="*/ 2147483647 w 527"/>
              <a:gd name="T13" fmla="*/ 2147483647 h 407"/>
              <a:gd name="T14" fmla="*/ 2147483647 w 527"/>
              <a:gd name="T15" fmla="*/ 2147483647 h 407"/>
              <a:gd name="T16" fmla="*/ 2147483647 w 527"/>
              <a:gd name="T17" fmla="*/ 2147483647 h 407"/>
              <a:gd name="T18" fmla="*/ 2147483647 w 527"/>
              <a:gd name="T19" fmla="*/ 2147483647 h 407"/>
              <a:gd name="T20" fmla="*/ 2147483647 w 527"/>
              <a:gd name="T21" fmla="*/ 2147483647 h 407"/>
              <a:gd name="T22" fmla="*/ 2147483647 w 527"/>
              <a:gd name="T23" fmla="*/ 2147483647 h 407"/>
              <a:gd name="T24" fmla="*/ 2147483647 w 527"/>
              <a:gd name="T25" fmla="*/ 2147483647 h 407"/>
              <a:gd name="T26" fmla="*/ 2147483647 w 527"/>
              <a:gd name="T27" fmla="*/ 2147483647 h 407"/>
              <a:gd name="T28" fmla="*/ 2147483647 w 527"/>
              <a:gd name="T29" fmla="*/ 2147483647 h 407"/>
              <a:gd name="T30" fmla="*/ 2147483647 w 527"/>
              <a:gd name="T31" fmla="*/ 2147483647 h 407"/>
              <a:gd name="T32" fmla="*/ 2147483647 w 527"/>
              <a:gd name="T33" fmla="*/ 2147483647 h 4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7"/>
              <a:gd name="T52" fmla="*/ 0 h 407"/>
              <a:gd name="T53" fmla="*/ 527 w 527"/>
              <a:gd name="T54" fmla="*/ 407 h 4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7" h="407">
                <a:moveTo>
                  <a:pt x="258" y="326"/>
                </a:moveTo>
                <a:cubicBezTo>
                  <a:pt x="133" y="294"/>
                  <a:pt x="292" y="348"/>
                  <a:pt x="188" y="255"/>
                </a:cubicBezTo>
                <a:cubicBezTo>
                  <a:pt x="166" y="235"/>
                  <a:pt x="133" y="232"/>
                  <a:pt x="106" y="220"/>
                </a:cubicBezTo>
                <a:cubicBezTo>
                  <a:pt x="82" y="149"/>
                  <a:pt x="71" y="127"/>
                  <a:pt x="0" y="103"/>
                </a:cubicBezTo>
                <a:cubicBezTo>
                  <a:pt x="39" y="91"/>
                  <a:pt x="82" y="89"/>
                  <a:pt x="117" y="68"/>
                </a:cubicBezTo>
                <a:cubicBezTo>
                  <a:pt x="136" y="56"/>
                  <a:pt x="131" y="14"/>
                  <a:pt x="153" y="10"/>
                </a:cubicBezTo>
                <a:cubicBezTo>
                  <a:pt x="211" y="0"/>
                  <a:pt x="270" y="25"/>
                  <a:pt x="328" y="33"/>
                </a:cubicBezTo>
                <a:cubicBezTo>
                  <a:pt x="324" y="60"/>
                  <a:pt x="301" y="92"/>
                  <a:pt x="316" y="115"/>
                </a:cubicBezTo>
                <a:cubicBezTo>
                  <a:pt x="359" y="179"/>
                  <a:pt x="464" y="178"/>
                  <a:pt x="527" y="185"/>
                </a:cubicBezTo>
                <a:cubicBezTo>
                  <a:pt x="519" y="197"/>
                  <a:pt x="514" y="210"/>
                  <a:pt x="504" y="220"/>
                </a:cubicBezTo>
                <a:cubicBezTo>
                  <a:pt x="494" y="230"/>
                  <a:pt x="475" y="231"/>
                  <a:pt x="469" y="244"/>
                </a:cubicBezTo>
                <a:cubicBezTo>
                  <a:pt x="458" y="269"/>
                  <a:pt x="468" y="301"/>
                  <a:pt x="457" y="326"/>
                </a:cubicBezTo>
                <a:cubicBezTo>
                  <a:pt x="451" y="339"/>
                  <a:pt x="434" y="342"/>
                  <a:pt x="422" y="349"/>
                </a:cubicBezTo>
                <a:cubicBezTo>
                  <a:pt x="360" y="383"/>
                  <a:pt x="367" y="379"/>
                  <a:pt x="316" y="396"/>
                </a:cubicBezTo>
                <a:cubicBezTo>
                  <a:pt x="281" y="392"/>
                  <a:pt x="237" y="407"/>
                  <a:pt x="211" y="384"/>
                </a:cubicBezTo>
                <a:cubicBezTo>
                  <a:pt x="193" y="368"/>
                  <a:pt x="208" y="332"/>
                  <a:pt x="223" y="314"/>
                </a:cubicBezTo>
                <a:cubicBezTo>
                  <a:pt x="231" y="304"/>
                  <a:pt x="246" y="322"/>
                  <a:pt x="258" y="326"/>
                </a:cubicBezTo>
                <a:close/>
              </a:path>
            </a:pathLst>
          </a:custGeom>
          <a:solidFill>
            <a:srgbClr val="FF9900"/>
          </a:solidFill>
          <a:ln w="9525">
            <a:solidFill>
              <a:schemeClr val="tx1"/>
            </a:solidFill>
            <a:round/>
            <a:headEnd/>
            <a:tailEnd/>
          </a:ln>
        </p:spPr>
        <p:txBody>
          <a:bodyPr wrap="none" anchor="ctr"/>
          <a:lstStyle/>
          <a:p>
            <a:endParaRPr lang="en-US"/>
          </a:p>
        </p:txBody>
      </p:sp>
      <p:sp>
        <p:nvSpPr>
          <p:cNvPr id="23558" name="Freeform 8">
            <a:extLst>
              <a:ext uri="{FF2B5EF4-FFF2-40B4-BE49-F238E27FC236}">
                <a16:creationId xmlns:a16="http://schemas.microsoft.com/office/drawing/2014/main" id="{2B9CA4DF-E516-5143-0637-A3B5A0B17BBF}"/>
              </a:ext>
            </a:extLst>
          </p:cNvPr>
          <p:cNvSpPr>
            <a:spLocks/>
          </p:cNvSpPr>
          <p:nvPr/>
        </p:nvSpPr>
        <p:spPr bwMode="auto">
          <a:xfrm>
            <a:off x="8712200" y="2979738"/>
            <a:ext cx="165100" cy="152400"/>
          </a:xfrm>
          <a:custGeom>
            <a:avLst/>
            <a:gdLst>
              <a:gd name="T0" fmla="*/ 2147483647 w 527"/>
              <a:gd name="T1" fmla="*/ 2147483647 h 407"/>
              <a:gd name="T2" fmla="*/ 2147483647 w 527"/>
              <a:gd name="T3" fmla="*/ 2147483647 h 407"/>
              <a:gd name="T4" fmla="*/ 2147483647 w 527"/>
              <a:gd name="T5" fmla="*/ 2147483647 h 407"/>
              <a:gd name="T6" fmla="*/ 0 w 527"/>
              <a:gd name="T7" fmla="*/ 2147483647 h 407"/>
              <a:gd name="T8" fmla="*/ 2147483647 w 527"/>
              <a:gd name="T9" fmla="*/ 2147483647 h 407"/>
              <a:gd name="T10" fmla="*/ 2147483647 w 527"/>
              <a:gd name="T11" fmla="*/ 2147483647 h 407"/>
              <a:gd name="T12" fmla="*/ 2147483647 w 527"/>
              <a:gd name="T13" fmla="*/ 2147483647 h 407"/>
              <a:gd name="T14" fmla="*/ 2147483647 w 527"/>
              <a:gd name="T15" fmla="*/ 2147483647 h 407"/>
              <a:gd name="T16" fmla="*/ 2147483647 w 527"/>
              <a:gd name="T17" fmla="*/ 2147483647 h 407"/>
              <a:gd name="T18" fmla="*/ 2147483647 w 527"/>
              <a:gd name="T19" fmla="*/ 2147483647 h 407"/>
              <a:gd name="T20" fmla="*/ 2147483647 w 527"/>
              <a:gd name="T21" fmla="*/ 2147483647 h 407"/>
              <a:gd name="T22" fmla="*/ 2147483647 w 527"/>
              <a:gd name="T23" fmla="*/ 2147483647 h 407"/>
              <a:gd name="T24" fmla="*/ 2147483647 w 527"/>
              <a:gd name="T25" fmla="*/ 2147483647 h 407"/>
              <a:gd name="T26" fmla="*/ 2147483647 w 527"/>
              <a:gd name="T27" fmla="*/ 2147483647 h 407"/>
              <a:gd name="T28" fmla="*/ 2147483647 w 527"/>
              <a:gd name="T29" fmla="*/ 2147483647 h 407"/>
              <a:gd name="T30" fmla="*/ 2147483647 w 527"/>
              <a:gd name="T31" fmla="*/ 2147483647 h 407"/>
              <a:gd name="T32" fmla="*/ 2147483647 w 527"/>
              <a:gd name="T33" fmla="*/ 2147483647 h 4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7"/>
              <a:gd name="T52" fmla="*/ 0 h 407"/>
              <a:gd name="T53" fmla="*/ 527 w 527"/>
              <a:gd name="T54" fmla="*/ 407 h 4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7" h="407">
                <a:moveTo>
                  <a:pt x="258" y="326"/>
                </a:moveTo>
                <a:cubicBezTo>
                  <a:pt x="133" y="294"/>
                  <a:pt x="292" y="348"/>
                  <a:pt x="188" y="255"/>
                </a:cubicBezTo>
                <a:cubicBezTo>
                  <a:pt x="166" y="235"/>
                  <a:pt x="133" y="232"/>
                  <a:pt x="106" y="220"/>
                </a:cubicBezTo>
                <a:cubicBezTo>
                  <a:pt x="82" y="149"/>
                  <a:pt x="71" y="127"/>
                  <a:pt x="0" y="103"/>
                </a:cubicBezTo>
                <a:cubicBezTo>
                  <a:pt x="39" y="91"/>
                  <a:pt x="82" y="89"/>
                  <a:pt x="117" y="68"/>
                </a:cubicBezTo>
                <a:cubicBezTo>
                  <a:pt x="136" y="56"/>
                  <a:pt x="131" y="14"/>
                  <a:pt x="153" y="10"/>
                </a:cubicBezTo>
                <a:cubicBezTo>
                  <a:pt x="211" y="0"/>
                  <a:pt x="270" y="25"/>
                  <a:pt x="328" y="33"/>
                </a:cubicBezTo>
                <a:cubicBezTo>
                  <a:pt x="324" y="60"/>
                  <a:pt x="301" y="92"/>
                  <a:pt x="316" y="115"/>
                </a:cubicBezTo>
                <a:cubicBezTo>
                  <a:pt x="359" y="179"/>
                  <a:pt x="464" y="178"/>
                  <a:pt x="527" y="185"/>
                </a:cubicBezTo>
                <a:cubicBezTo>
                  <a:pt x="519" y="197"/>
                  <a:pt x="514" y="210"/>
                  <a:pt x="504" y="220"/>
                </a:cubicBezTo>
                <a:cubicBezTo>
                  <a:pt x="494" y="230"/>
                  <a:pt x="475" y="231"/>
                  <a:pt x="469" y="244"/>
                </a:cubicBezTo>
                <a:cubicBezTo>
                  <a:pt x="458" y="269"/>
                  <a:pt x="468" y="301"/>
                  <a:pt x="457" y="326"/>
                </a:cubicBezTo>
                <a:cubicBezTo>
                  <a:pt x="451" y="339"/>
                  <a:pt x="434" y="342"/>
                  <a:pt x="422" y="349"/>
                </a:cubicBezTo>
                <a:cubicBezTo>
                  <a:pt x="360" y="383"/>
                  <a:pt x="367" y="379"/>
                  <a:pt x="316" y="396"/>
                </a:cubicBezTo>
                <a:cubicBezTo>
                  <a:pt x="281" y="392"/>
                  <a:pt x="237" y="407"/>
                  <a:pt x="211" y="384"/>
                </a:cubicBezTo>
                <a:cubicBezTo>
                  <a:pt x="193" y="368"/>
                  <a:pt x="208" y="332"/>
                  <a:pt x="223" y="314"/>
                </a:cubicBezTo>
                <a:cubicBezTo>
                  <a:pt x="231" y="304"/>
                  <a:pt x="246" y="322"/>
                  <a:pt x="258" y="326"/>
                </a:cubicBezTo>
                <a:close/>
              </a:path>
            </a:pathLst>
          </a:custGeom>
          <a:solidFill>
            <a:srgbClr val="FF9900"/>
          </a:solidFill>
          <a:ln w="9525">
            <a:solidFill>
              <a:schemeClr val="tx1"/>
            </a:solidFill>
            <a:round/>
            <a:headEnd/>
            <a:tailEnd/>
          </a:ln>
        </p:spPr>
        <p:txBody>
          <a:bodyPr wrap="none" anchor="ctr"/>
          <a:lstStyle/>
          <a:p>
            <a:endParaRPr lang="en-US"/>
          </a:p>
        </p:txBody>
      </p:sp>
      <p:sp>
        <p:nvSpPr>
          <p:cNvPr id="23559" name="Text Box 9">
            <a:extLst>
              <a:ext uri="{FF2B5EF4-FFF2-40B4-BE49-F238E27FC236}">
                <a16:creationId xmlns:a16="http://schemas.microsoft.com/office/drawing/2014/main" id="{E96D4995-58B2-3867-40C4-F5B195C24E31}"/>
              </a:ext>
            </a:extLst>
          </p:cNvPr>
          <p:cNvSpPr txBox="1">
            <a:spLocks noChangeArrowheads="1"/>
          </p:cNvSpPr>
          <p:nvPr/>
        </p:nvSpPr>
        <p:spPr bwMode="auto">
          <a:xfrm>
            <a:off x="1612900" y="5037139"/>
            <a:ext cx="429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
              </a:spcBef>
            </a:pPr>
            <a:r>
              <a:rPr lang="en-US" altLang="en-US" b="1">
                <a:latin typeface="Arial" panose="020B0604020202020204" pitchFamily="34" charset="0"/>
              </a:rPr>
              <a:t>Human Hair</a:t>
            </a:r>
          </a:p>
          <a:p>
            <a:pPr eaLnBrk="1" hangingPunct="1">
              <a:spcBef>
                <a:spcPct val="5000"/>
              </a:spcBef>
            </a:pPr>
            <a:r>
              <a:rPr lang="en-US" altLang="en-US" b="1">
                <a:latin typeface="Arial" panose="020B0604020202020204" pitchFamily="34" charset="0"/>
              </a:rPr>
              <a:t>(60 </a:t>
            </a:r>
            <a:r>
              <a:rPr lang="en-US" altLang="en-US" sz="2800">
                <a:latin typeface="Symbol" panose="05050102010706020507" pitchFamily="18" charset="2"/>
              </a:rPr>
              <a:t>m</a:t>
            </a:r>
            <a:r>
              <a:rPr lang="en-US" altLang="en-US">
                <a:latin typeface="Arial" panose="020B0604020202020204" pitchFamily="34" charset="0"/>
              </a:rPr>
              <a:t>m</a:t>
            </a:r>
            <a:r>
              <a:rPr lang="en-US" altLang="en-US" b="1">
                <a:latin typeface="Arial" panose="020B0604020202020204" pitchFamily="34" charset="0"/>
              </a:rPr>
              <a:t> diameter)</a:t>
            </a:r>
          </a:p>
        </p:txBody>
      </p:sp>
      <p:grpSp>
        <p:nvGrpSpPr>
          <p:cNvPr id="23560" name="Group 10">
            <a:extLst>
              <a:ext uri="{FF2B5EF4-FFF2-40B4-BE49-F238E27FC236}">
                <a16:creationId xmlns:a16="http://schemas.microsoft.com/office/drawing/2014/main" id="{D8F81EB7-E1CF-2596-5EB9-7A55CC759616}"/>
              </a:ext>
            </a:extLst>
          </p:cNvPr>
          <p:cNvGrpSpPr>
            <a:grpSpLocks/>
          </p:cNvGrpSpPr>
          <p:nvPr/>
        </p:nvGrpSpPr>
        <p:grpSpPr bwMode="auto">
          <a:xfrm>
            <a:off x="5988050" y="3284538"/>
            <a:ext cx="2228850" cy="2527299"/>
            <a:chOff x="2880" y="2448"/>
            <a:chExt cx="1296" cy="1592"/>
          </a:xfrm>
        </p:grpSpPr>
        <p:sp>
          <p:nvSpPr>
            <p:cNvPr id="23571" name="Text Box 11">
              <a:extLst>
                <a:ext uri="{FF2B5EF4-FFF2-40B4-BE49-F238E27FC236}">
                  <a16:creationId xmlns:a16="http://schemas.microsoft.com/office/drawing/2014/main" id="{827DF333-B54F-E35E-967D-1FEF37EAEFC0}"/>
                </a:ext>
              </a:extLst>
            </p:cNvPr>
            <p:cNvSpPr txBox="1">
              <a:spLocks noChangeArrowheads="1"/>
            </p:cNvSpPr>
            <p:nvPr/>
          </p:nvSpPr>
          <p:spPr bwMode="auto">
            <a:xfrm>
              <a:off x="2880" y="3552"/>
              <a:ext cx="1296"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60000"/>
                </a:spcBef>
              </a:pPr>
              <a:r>
                <a:rPr lang="en-US" altLang="en-US" b="1">
                  <a:latin typeface="Arial" panose="020B0604020202020204" pitchFamily="34" charset="0"/>
                </a:rPr>
                <a:t>PM</a:t>
              </a:r>
              <a:r>
                <a:rPr lang="en-US" altLang="en-US" b="1" baseline="-25000">
                  <a:latin typeface="Arial" panose="020B0604020202020204" pitchFamily="34" charset="0"/>
                </a:rPr>
                <a:t>10</a:t>
              </a:r>
              <a:endParaRPr lang="en-US" altLang="en-US" b="1">
                <a:latin typeface="Arial" panose="020B0604020202020204" pitchFamily="34" charset="0"/>
              </a:endParaRPr>
            </a:p>
            <a:p>
              <a:pPr eaLnBrk="1" hangingPunct="1">
                <a:lnSpc>
                  <a:spcPct val="35000"/>
                </a:lnSpc>
                <a:spcBef>
                  <a:spcPct val="50000"/>
                </a:spcBef>
              </a:pPr>
              <a:r>
                <a:rPr lang="en-US" altLang="en-US" b="1">
                  <a:latin typeface="Arial" panose="020B0604020202020204" pitchFamily="34" charset="0"/>
                </a:rPr>
                <a:t>(10 </a:t>
              </a:r>
              <a:r>
                <a:rPr lang="en-US" altLang="en-US" sz="2800">
                  <a:latin typeface="Symbol" panose="05050102010706020507" pitchFamily="18" charset="2"/>
                </a:rPr>
                <a:t>m</a:t>
              </a:r>
              <a:r>
                <a:rPr lang="en-US" altLang="en-US">
                  <a:latin typeface="Arial" panose="020B0604020202020204" pitchFamily="34" charset="0"/>
                </a:rPr>
                <a:t>m</a:t>
              </a:r>
              <a:r>
                <a:rPr lang="en-US" altLang="en-US" b="1">
                  <a:latin typeface="Arial" panose="020B0604020202020204" pitchFamily="34" charset="0"/>
                </a:rPr>
                <a:t>)</a:t>
              </a:r>
            </a:p>
          </p:txBody>
        </p:sp>
        <p:sp>
          <p:nvSpPr>
            <p:cNvPr id="23572" name="Line 12">
              <a:extLst>
                <a:ext uri="{FF2B5EF4-FFF2-40B4-BE49-F238E27FC236}">
                  <a16:creationId xmlns:a16="http://schemas.microsoft.com/office/drawing/2014/main" id="{CF95DDE0-0681-5744-22B8-37B28FFF130C}"/>
                </a:ext>
              </a:extLst>
            </p:cNvPr>
            <p:cNvSpPr>
              <a:spLocks noChangeShapeType="1"/>
            </p:cNvSpPr>
            <p:nvPr/>
          </p:nvSpPr>
          <p:spPr bwMode="auto">
            <a:xfrm flipH="1">
              <a:off x="3648" y="2448"/>
              <a:ext cx="192" cy="1008"/>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561" name="Group 13">
            <a:extLst>
              <a:ext uri="{FF2B5EF4-FFF2-40B4-BE49-F238E27FC236}">
                <a16:creationId xmlns:a16="http://schemas.microsoft.com/office/drawing/2014/main" id="{D4249002-1306-634D-3E27-CD45EA2E8B13}"/>
              </a:ext>
            </a:extLst>
          </p:cNvPr>
          <p:cNvGrpSpPr>
            <a:grpSpLocks/>
          </p:cNvGrpSpPr>
          <p:nvPr/>
        </p:nvGrpSpPr>
        <p:grpSpPr bwMode="auto">
          <a:xfrm>
            <a:off x="8216900" y="3360738"/>
            <a:ext cx="2476500" cy="2451099"/>
            <a:chOff x="4176" y="2496"/>
            <a:chExt cx="1440" cy="1544"/>
          </a:xfrm>
        </p:grpSpPr>
        <p:sp>
          <p:nvSpPr>
            <p:cNvPr id="23569" name="Text Box 14">
              <a:extLst>
                <a:ext uri="{FF2B5EF4-FFF2-40B4-BE49-F238E27FC236}">
                  <a16:creationId xmlns:a16="http://schemas.microsoft.com/office/drawing/2014/main" id="{BA0C74DA-A510-29FC-5BB7-E8ACB5D62C7C}"/>
                </a:ext>
              </a:extLst>
            </p:cNvPr>
            <p:cNvSpPr txBox="1">
              <a:spLocks noChangeArrowheads="1"/>
            </p:cNvSpPr>
            <p:nvPr/>
          </p:nvSpPr>
          <p:spPr bwMode="auto">
            <a:xfrm>
              <a:off x="4176" y="3552"/>
              <a:ext cx="1440"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en-US" b="1">
                  <a:latin typeface="Arial" panose="020B0604020202020204" pitchFamily="34" charset="0"/>
                </a:rPr>
                <a:t>PM</a:t>
              </a:r>
              <a:r>
                <a:rPr lang="en-US" altLang="en-US" b="1" baseline="-25000">
                  <a:latin typeface="Arial" panose="020B0604020202020204" pitchFamily="34" charset="0"/>
                </a:rPr>
                <a:t>2.5</a:t>
              </a:r>
              <a:endParaRPr lang="en-US" altLang="en-US" b="1">
                <a:latin typeface="Arial" panose="020B0604020202020204" pitchFamily="34" charset="0"/>
              </a:endParaRPr>
            </a:p>
            <a:p>
              <a:pPr eaLnBrk="1" hangingPunct="1">
                <a:lnSpc>
                  <a:spcPct val="35000"/>
                </a:lnSpc>
                <a:spcBef>
                  <a:spcPct val="50000"/>
                </a:spcBef>
              </a:pPr>
              <a:r>
                <a:rPr lang="en-US" altLang="en-US" b="1">
                  <a:latin typeface="Arial" panose="020B0604020202020204" pitchFamily="34" charset="0"/>
                </a:rPr>
                <a:t>(2.5 </a:t>
              </a:r>
              <a:r>
                <a:rPr lang="en-US" altLang="en-US" sz="2800">
                  <a:latin typeface="Symbol" panose="05050102010706020507" pitchFamily="18" charset="2"/>
                </a:rPr>
                <a:t>m</a:t>
              </a:r>
              <a:r>
                <a:rPr lang="en-US" altLang="en-US">
                  <a:latin typeface="Arial" panose="020B0604020202020204" pitchFamily="34" charset="0"/>
                </a:rPr>
                <a:t>m</a:t>
              </a:r>
              <a:r>
                <a:rPr lang="en-US" altLang="en-US" b="1">
                  <a:latin typeface="Arial" panose="020B0604020202020204" pitchFamily="34" charset="0"/>
                </a:rPr>
                <a:t>)</a:t>
              </a:r>
            </a:p>
          </p:txBody>
        </p:sp>
        <p:sp>
          <p:nvSpPr>
            <p:cNvPr id="23570" name="Line 15">
              <a:extLst>
                <a:ext uri="{FF2B5EF4-FFF2-40B4-BE49-F238E27FC236}">
                  <a16:creationId xmlns:a16="http://schemas.microsoft.com/office/drawing/2014/main" id="{068C1CBF-D49E-FB10-475F-FBD540FA9A59}"/>
                </a:ext>
              </a:extLst>
            </p:cNvPr>
            <p:cNvSpPr>
              <a:spLocks noChangeShapeType="1"/>
            </p:cNvSpPr>
            <p:nvPr/>
          </p:nvSpPr>
          <p:spPr bwMode="auto">
            <a:xfrm>
              <a:off x="4560" y="2496"/>
              <a:ext cx="192" cy="1008"/>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3562" name="Text Box 16">
            <a:extLst>
              <a:ext uri="{FF2B5EF4-FFF2-40B4-BE49-F238E27FC236}">
                <a16:creationId xmlns:a16="http://schemas.microsoft.com/office/drawing/2014/main" id="{48146632-F96D-E746-5D51-43F5C59933DF}"/>
              </a:ext>
            </a:extLst>
          </p:cNvPr>
          <p:cNvSpPr txBox="1">
            <a:spLocks noChangeArrowheads="1"/>
          </p:cNvSpPr>
          <p:nvPr/>
        </p:nvSpPr>
        <p:spPr bwMode="auto">
          <a:xfrm>
            <a:off x="6235700" y="1074738"/>
            <a:ext cx="4375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en-US">
                <a:solidFill>
                  <a:schemeClr val="tx2"/>
                </a:solidFill>
                <a:latin typeface="Arial" panose="020B0604020202020204" pitchFamily="34" charset="0"/>
              </a:rPr>
              <a:t>Hair cross section (60 </a:t>
            </a:r>
            <a:r>
              <a:rPr lang="en-US" altLang="en-US" sz="2800">
                <a:solidFill>
                  <a:schemeClr val="tx2"/>
                </a:solidFill>
                <a:latin typeface="Symbol" panose="05050102010706020507" pitchFamily="18" charset="2"/>
              </a:rPr>
              <a:t>m</a:t>
            </a:r>
            <a:r>
              <a:rPr lang="en-US" altLang="en-US">
                <a:solidFill>
                  <a:schemeClr val="tx2"/>
                </a:solidFill>
                <a:latin typeface="Arial" panose="020B0604020202020204" pitchFamily="34" charset="0"/>
              </a:rPr>
              <a:t>m)</a:t>
            </a:r>
            <a:endParaRPr lang="en-US" altLang="en-US">
              <a:solidFill>
                <a:schemeClr val="tx2"/>
              </a:solidFill>
            </a:endParaRPr>
          </a:p>
        </p:txBody>
      </p:sp>
      <p:grpSp>
        <p:nvGrpSpPr>
          <p:cNvPr id="23563" name="Group 17">
            <a:extLst>
              <a:ext uri="{FF2B5EF4-FFF2-40B4-BE49-F238E27FC236}">
                <a16:creationId xmlns:a16="http://schemas.microsoft.com/office/drawing/2014/main" id="{B528D941-C75A-2A42-7238-BFFD77770035}"/>
              </a:ext>
            </a:extLst>
          </p:cNvPr>
          <p:cNvGrpSpPr>
            <a:grpSpLocks/>
          </p:cNvGrpSpPr>
          <p:nvPr/>
        </p:nvGrpSpPr>
        <p:grpSpPr bwMode="auto">
          <a:xfrm>
            <a:off x="7143750" y="1608138"/>
            <a:ext cx="2228850" cy="304800"/>
            <a:chOff x="3552" y="1344"/>
            <a:chExt cx="1296" cy="192"/>
          </a:xfrm>
        </p:grpSpPr>
        <p:sp>
          <p:nvSpPr>
            <p:cNvPr id="23566" name="Line 18">
              <a:extLst>
                <a:ext uri="{FF2B5EF4-FFF2-40B4-BE49-F238E27FC236}">
                  <a16:creationId xmlns:a16="http://schemas.microsoft.com/office/drawing/2014/main" id="{C9EDD1D3-A7D3-7D4F-316C-05E239471B92}"/>
                </a:ext>
              </a:extLst>
            </p:cNvPr>
            <p:cNvSpPr>
              <a:spLocks noChangeShapeType="1"/>
            </p:cNvSpPr>
            <p:nvPr/>
          </p:nvSpPr>
          <p:spPr bwMode="auto">
            <a:xfrm>
              <a:off x="3552" y="1440"/>
              <a:ext cx="1296" cy="0"/>
            </a:xfrm>
            <a:prstGeom prst="line">
              <a:avLst/>
            </a:prstGeom>
            <a:noFill/>
            <a:ln w="25400">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19">
              <a:extLst>
                <a:ext uri="{FF2B5EF4-FFF2-40B4-BE49-F238E27FC236}">
                  <a16:creationId xmlns:a16="http://schemas.microsoft.com/office/drawing/2014/main" id="{4FDD8972-04D2-D8E0-AFC1-F5195877DA91}"/>
                </a:ext>
              </a:extLst>
            </p:cNvPr>
            <p:cNvSpPr>
              <a:spLocks noChangeShapeType="1"/>
            </p:cNvSpPr>
            <p:nvPr/>
          </p:nvSpPr>
          <p:spPr bwMode="auto">
            <a:xfrm>
              <a:off x="3552" y="1344"/>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20">
              <a:extLst>
                <a:ext uri="{FF2B5EF4-FFF2-40B4-BE49-F238E27FC236}">
                  <a16:creationId xmlns:a16="http://schemas.microsoft.com/office/drawing/2014/main" id="{3DAE090C-638C-7D26-46C6-EBEAF26DD4C1}"/>
                </a:ext>
              </a:extLst>
            </p:cNvPr>
            <p:cNvSpPr>
              <a:spLocks noChangeShapeType="1"/>
            </p:cNvSpPr>
            <p:nvPr/>
          </p:nvSpPr>
          <p:spPr bwMode="auto">
            <a:xfrm>
              <a:off x="4848" y="1344"/>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23564" name="Picture 21" descr="Picture20">
            <a:extLst>
              <a:ext uri="{FF2B5EF4-FFF2-40B4-BE49-F238E27FC236}">
                <a16:creationId xmlns:a16="http://schemas.microsoft.com/office/drawing/2014/main" id="{2F6351BA-B5B6-B326-DD05-D5ADD3019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989" y="1119189"/>
            <a:ext cx="4124325"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C50CC5E3-FED1-C35E-3163-63A2D6B5D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13" y="542926"/>
            <a:ext cx="603091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7" name="28 CuadroTexto">
            <a:extLst>
              <a:ext uri="{FF2B5EF4-FFF2-40B4-BE49-F238E27FC236}">
                <a16:creationId xmlns:a16="http://schemas.microsoft.com/office/drawing/2014/main" id="{5C87AA13-0A5D-AD9B-5E19-C6AD4088BF15}"/>
              </a:ext>
            </a:extLst>
          </p:cNvPr>
          <p:cNvSpPr txBox="1">
            <a:spLocks noChangeArrowheads="1"/>
          </p:cNvSpPr>
          <p:nvPr/>
        </p:nvSpPr>
        <p:spPr bwMode="auto">
          <a:xfrm>
            <a:off x="5029200" y="4203700"/>
            <a:ext cx="1612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ES" altLang="en-US" sz="1600">
                <a:solidFill>
                  <a:srgbClr val="FF0000"/>
                </a:solidFill>
              </a:rPr>
              <a:t>ultrafine</a:t>
            </a:r>
          </a:p>
          <a:p>
            <a:pPr algn="ctr" eaLnBrk="1" hangingPunct="1"/>
            <a:r>
              <a:rPr lang="es-ES" altLang="en-US" sz="1600">
                <a:solidFill>
                  <a:srgbClr val="FF0000"/>
                </a:solidFill>
              </a:rPr>
              <a:t>&lt;0.1 </a:t>
            </a:r>
            <a:r>
              <a:rPr lang="es-ES" altLang="en-US" sz="1600">
                <a:solidFill>
                  <a:srgbClr val="FF0000"/>
                </a:solidFill>
                <a:latin typeface="Arial" panose="020B0604020202020204" pitchFamily="34" charset="0"/>
              </a:rPr>
              <a:t>µ</a:t>
            </a:r>
            <a:r>
              <a:rPr lang="es-ES" altLang="en-US" sz="1600">
                <a:solidFill>
                  <a:srgbClr val="FF0000"/>
                </a:solidFill>
              </a:rPr>
              <a:t>m</a:t>
            </a:r>
          </a:p>
        </p:txBody>
      </p:sp>
      <p:sp>
        <p:nvSpPr>
          <p:cNvPr id="21508" name="28 CuadroTexto">
            <a:extLst>
              <a:ext uri="{FF2B5EF4-FFF2-40B4-BE49-F238E27FC236}">
                <a16:creationId xmlns:a16="http://schemas.microsoft.com/office/drawing/2014/main" id="{3B651352-3C5B-EBC0-4DC4-A126F2ED1D95}"/>
              </a:ext>
            </a:extLst>
          </p:cNvPr>
          <p:cNvSpPr txBox="1">
            <a:spLocks noChangeArrowheads="1"/>
          </p:cNvSpPr>
          <p:nvPr/>
        </p:nvSpPr>
        <p:spPr bwMode="auto">
          <a:xfrm>
            <a:off x="6362700" y="4216400"/>
            <a:ext cx="1612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ES" altLang="en-US" sz="1600">
                <a:solidFill>
                  <a:srgbClr val="009900"/>
                </a:solidFill>
              </a:rPr>
              <a:t>accumulation</a:t>
            </a:r>
          </a:p>
          <a:p>
            <a:pPr algn="ctr" eaLnBrk="1" hangingPunct="1"/>
            <a:r>
              <a:rPr lang="es-ES" altLang="en-US" sz="1600">
                <a:solidFill>
                  <a:srgbClr val="009900"/>
                </a:solidFill>
              </a:rPr>
              <a:t>0.1 – 1 </a:t>
            </a:r>
            <a:r>
              <a:rPr lang="es-ES" altLang="en-US" sz="1600">
                <a:solidFill>
                  <a:srgbClr val="009900"/>
                </a:solidFill>
                <a:latin typeface="Arial" panose="020B0604020202020204" pitchFamily="34" charset="0"/>
              </a:rPr>
              <a:t>µ</a:t>
            </a:r>
            <a:r>
              <a:rPr lang="es-ES" altLang="en-US" sz="1600">
                <a:solidFill>
                  <a:srgbClr val="009900"/>
                </a:solidFill>
              </a:rPr>
              <a:t>m</a:t>
            </a:r>
          </a:p>
        </p:txBody>
      </p:sp>
      <p:sp>
        <p:nvSpPr>
          <p:cNvPr id="21509" name="28 CuadroTexto">
            <a:extLst>
              <a:ext uri="{FF2B5EF4-FFF2-40B4-BE49-F238E27FC236}">
                <a16:creationId xmlns:a16="http://schemas.microsoft.com/office/drawing/2014/main" id="{369244C4-1060-0BD0-D60A-F4041DE76298}"/>
              </a:ext>
            </a:extLst>
          </p:cNvPr>
          <p:cNvSpPr txBox="1">
            <a:spLocks noChangeArrowheads="1"/>
          </p:cNvSpPr>
          <p:nvPr/>
        </p:nvSpPr>
        <p:spPr bwMode="auto">
          <a:xfrm>
            <a:off x="7835900" y="4216400"/>
            <a:ext cx="1612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ES" altLang="en-US" sz="1600">
                <a:solidFill>
                  <a:srgbClr val="0000FF"/>
                </a:solidFill>
              </a:rPr>
              <a:t>Coarse</a:t>
            </a:r>
          </a:p>
          <a:p>
            <a:pPr algn="ctr" eaLnBrk="1" hangingPunct="1"/>
            <a:r>
              <a:rPr lang="es-ES" altLang="en-US" sz="1600">
                <a:solidFill>
                  <a:srgbClr val="0000FF"/>
                </a:solidFill>
              </a:rPr>
              <a:t>1 - 10 </a:t>
            </a:r>
            <a:r>
              <a:rPr lang="es-ES" altLang="en-US" sz="1600">
                <a:solidFill>
                  <a:srgbClr val="0000FF"/>
                </a:solidFill>
                <a:latin typeface="Arial" panose="020B0604020202020204" pitchFamily="34" charset="0"/>
              </a:rPr>
              <a:t>µ</a:t>
            </a:r>
            <a:r>
              <a:rPr lang="es-ES" altLang="en-US" sz="1600">
                <a:solidFill>
                  <a:srgbClr val="0000FF"/>
                </a:solidFill>
              </a:rPr>
              <a:t>m</a:t>
            </a:r>
          </a:p>
        </p:txBody>
      </p:sp>
      <p:sp>
        <p:nvSpPr>
          <p:cNvPr id="6" name="5 Forma libre">
            <a:extLst>
              <a:ext uri="{FF2B5EF4-FFF2-40B4-BE49-F238E27FC236}">
                <a16:creationId xmlns:a16="http://schemas.microsoft.com/office/drawing/2014/main" id="{52A221D6-78DD-6010-5E76-5D1DFFB6F475}"/>
              </a:ext>
            </a:extLst>
          </p:cNvPr>
          <p:cNvSpPr/>
          <p:nvPr/>
        </p:nvSpPr>
        <p:spPr>
          <a:xfrm>
            <a:off x="5511800" y="2074864"/>
            <a:ext cx="2527300" cy="1544637"/>
          </a:xfrm>
          <a:custGeom>
            <a:avLst/>
            <a:gdLst>
              <a:gd name="connsiteX0" fmla="*/ 0 w 2537883"/>
              <a:gd name="connsiteY0" fmla="*/ 1498600 h 1549400"/>
              <a:gd name="connsiteX1" fmla="*/ 152400 w 2537883"/>
              <a:gd name="connsiteY1" fmla="*/ 1422400 h 1549400"/>
              <a:gd name="connsiteX2" fmla="*/ 266700 w 2537883"/>
              <a:gd name="connsiteY2" fmla="*/ 1295400 h 1549400"/>
              <a:gd name="connsiteX3" fmla="*/ 368300 w 2537883"/>
              <a:gd name="connsiteY3" fmla="*/ 1168400 h 1549400"/>
              <a:gd name="connsiteX4" fmla="*/ 457200 w 2537883"/>
              <a:gd name="connsiteY4" fmla="*/ 1130300 h 1549400"/>
              <a:gd name="connsiteX5" fmla="*/ 571500 w 2537883"/>
              <a:gd name="connsiteY5" fmla="*/ 1155700 h 1549400"/>
              <a:gd name="connsiteX6" fmla="*/ 647700 w 2537883"/>
              <a:gd name="connsiteY6" fmla="*/ 1282700 h 1549400"/>
              <a:gd name="connsiteX7" fmla="*/ 711200 w 2537883"/>
              <a:gd name="connsiteY7" fmla="*/ 1371600 h 1549400"/>
              <a:gd name="connsiteX8" fmla="*/ 825500 w 2537883"/>
              <a:gd name="connsiteY8" fmla="*/ 1473200 h 1549400"/>
              <a:gd name="connsiteX9" fmla="*/ 1016000 w 2537883"/>
              <a:gd name="connsiteY9" fmla="*/ 1485900 h 1549400"/>
              <a:gd name="connsiteX10" fmla="*/ 1181100 w 2537883"/>
              <a:gd name="connsiteY10" fmla="*/ 1181100 h 1549400"/>
              <a:gd name="connsiteX11" fmla="*/ 1257300 w 2537883"/>
              <a:gd name="connsiteY11" fmla="*/ 850900 h 1549400"/>
              <a:gd name="connsiteX12" fmla="*/ 1422400 w 2537883"/>
              <a:gd name="connsiteY12" fmla="*/ 139700 h 1549400"/>
              <a:gd name="connsiteX13" fmla="*/ 1562100 w 2537883"/>
              <a:gd name="connsiteY13" fmla="*/ 12700 h 1549400"/>
              <a:gd name="connsiteX14" fmla="*/ 1625600 w 2537883"/>
              <a:gd name="connsiteY14" fmla="*/ 76200 h 1549400"/>
              <a:gd name="connsiteX15" fmla="*/ 1638300 w 2537883"/>
              <a:gd name="connsiteY15" fmla="*/ 88900 h 1549400"/>
              <a:gd name="connsiteX16" fmla="*/ 1663700 w 2537883"/>
              <a:gd name="connsiteY16" fmla="*/ 254000 h 1549400"/>
              <a:gd name="connsiteX17" fmla="*/ 1739900 w 2537883"/>
              <a:gd name="connsiteY17" fmla="*/ 533400 h 1549400"/>
              <a:gd name="connsiteX18" fmla="*/ 1866900 w 2537883"/>
              <a:gd name="connsiteY18" fmla="*/ 965200 h 1549400"/>
              <a:gd name="connsiteX19" fmla="*/ 2019300 w 2537883"/>
              <a:gd name="connsiteY19" fmla="*/ 1193800 h 1549400"/>
              <a:gd name="connsiteX20" fmla="*/ 2222500 w 2537883"/>
              <a:gd name="connsiteY20" fmla="*/ 1358900 h 1549400"/>
              <a:gd name="connsiteX21" fmla="*/ 2463800 w 2537883"/>
              <a:gd name="connsiteY21" fmla="*/ 1447800 h 1549400"/>
              <a:gd name="connsiteX22" fmla="*/ 2527300 w 2537883"/>
              <a:gd name="connsiteY22" fmla="*/ 1524000 h 1549400"/>
              <a:gd name="connsiteX23" fmla="*/ 2527300 w 2537883"/>
              <a:gd name="connsiteY23" fmla="*/ 1549400 h 1549400"/>
              <a:gd name="connsiteX0" fmla="*/ 0 w 2537883"/>
              <a:gd name="connsiteY0" fmla="*/ 1498600 h 1549400"/>
              <a:gd name="connsiteX1" fmla="*/ 152400 w 2537883"/>
              <a:gd name="connsiteY1" fmla="*/ 1422400 h 1549400"/>
              <a:gd name="connsiteX2" fmla="*/ 266700 w 2537883"/>
              <a:gd name="connsiteY2" fmla="*/ 1295400 h 1549400"/>
              <a:gd name="connsiteX3" fmla="*/ 368300 w 2537883"/>
              <a:gd name="connsiteY3" fmla="*/ 1168400 h 1549400"/>
              <a:gd name="connsiteX4" fmla="*/ 457200 w 2537883"/>
              <a:gd name="connsiteY4" fmla="*/ 1130300 h 1549400"/>
              <a:gd name="connsiteX5" fmla="*/ 571500 w 2537883"/>
              <a:gd name="connsiteY5" fmla="*/ 1155700 h 1549400"/>
              <a:gd name="connsiteX6" fmla="*/ 647700 w 2537883"/>
              <a:gd name="connsiteY6" fmla="*/ 1282700 h 1549400"/>
              <a:gd name="connsiteX7" fmla="*/ 711200 w 2537883"/>
              <a:gd name="connsiteY7" fmla="*/ 1371600 h 1549400"/>
              <a:gd name="connsiteX8" fmla="*/ 825500 w 2537883"/>
              <a:gd name="connsiteY8" fmla="*/ 1473200 h 1549400"/>
              <a:gd name="connsiteX9" fmla="*/ 1016000 w 2537883"/>
              <a:gd name="connsiteY9" fmla="*/ 1485900 h 1549400"/>
              <a:gd name="connsiteX10" fmla="*/ 1181100 w 2537883"/>
              <a:gd name="connsiteY10" fmla="*/ 1181100 h 1549400"/>
              <a:gd name="connsiteX11" fmla="*/ 1257300 w 2537883"/>
              <a:gd name="connsiteY11" fmla="*/ 850900 h 1549400"/>
              <a:gd name="connsiteX12" fmla="*/ 1422400 w 2537883"/>
              <a:gd name="connsiteY12" fmla="*/ 139700 h 1549400"/>
              <a:gd name="connsiteX13" fmla="*/ 1562100 w 2537883"/>
              <a:gd name="connsiteY13" fmla="*/ 12700 h 1549400"/>
              <a:gd name="connsiteX14" fmla="*/ 1625600 w 2537883"/>
              <a:gd name="connsiteY14" fmla="*/ 76200 h 1549400"/>
              <a:gd name="connsiteX15" fmla="*/ 1638300 w 2537883"/>
              <a:gd name="connsiteY15" fmla="*/ 88900 h 1549400"/>
              <a:gd name="connsiteX16" fmla="*/ 1739900 w 2537883"/>
              <a:gd name="connsiteY16" fmla="*/ 533400 h 1549400"/>
              <a:gd name="connsiteX17" fmla="*/ 1866900 w 2537883"/>
              <a:gd name="connsiteY17" fmla="*/ 965200 h 1549400"/>
              <a:gd name="connsiteX18" fmla="*/ 2019300 w 2537883"/>
              <a:gd name="connsiteY18" fmla="*/ 1193800 h 1549400"/>
              <a:gd name="connsiteX19" fmla="*/ 2222500 w 2537883"/>
              <a:gd name="connsiteY19" fmla="*/ 1358900 h 1549400"/>
              <a:gd name="connsiteX20" fmla="*/ 2463800 w 2537883"/>
              <a:gd name="connsiteY20" fmla="*/ 1447800 h 1549400"/>
              <a:gd name="connsiteX21" fmla="*/ 2527300 w 2537883"/>
              <a:gd name="connsiteY21" fmla="*/ 1524000 h 1549400"/>
              <a:gd name="connsiteX22" fmla="*/ 2527300 w 2537883"/>
              <a:gd name="connsiteY22" fmla="*/ 1549400 h 1549400"/>
              <a:gd name="connsiteX0" fmla="*/ 0 w 2537883"/>
              <a:gd name="connsiteY0" fmla="*/ 1498600 h 1549400"/>
              <a:gd name="connsiteX1" fmla="*/ 152400 w 2537883"/>
              <a:gd name="connsiteY1" fmla="*/ 1422400 h 1549400"/>
              <a:gd name="connsiteX2" fmla="*/ 266700 w 2537883"/>
              <a:gd name="connsiteY2" fmla="*/ 1295400 h 1549400"/>
              <a:gd name="connsiteX3" fmla="*/ 368300 w 2537883"/>
              <a:gd name="connsiteY3" fmla="*/ 1168400 h 1549400"/>
              <a:gd name="connsiteX4" fmla="*/ 457200 w 2537883"/>
              <a:gd name="connsiteY4" fmla="*/ 1130300 h 1549400"/>
              <a:gd name="connsiteX5" fmla="*/ 571500 w 2537883"/>
              <a:gd name="connsiteY5" fmla="*/ 1155700 h 1549400"/>
              <a:gd name="connsiteX6" fmla="*/ 647700 w 2537883"/>
              <a:gd name="connsiteY6" fmla="*/ 1282700 h 1549400"/>
              <a:gd name="connsiteX7" fmla="*/ 711200 w 2537883"/>
              <a:gd name="connsiteY7" fmla="*/ 1371600 h 1549400"/>
              <a:gd name="connsiteX8" fmla="*/ 825500 w 2537883"/>
              <a:gd name="connsiteY8" fmla="*/ 1473200 h 1549400"/>
              <a:gd name="connsiteX9" fmla="*/ 1016000 w 2537883"/>
              <a:gd name="connsiteY9" fmla="*/ 1485900 h 1549400"/>
              <a:gd name="connsiteX10" fmla="*/ 1181100 w 2537883"/>
              <a:gd name="connsiteY10" fmla="*/ 1181100 h 1549400"/>
              <a:gd name="connsiteX11" fmla="*/ 1257300 w 2537883"/>
              <a:gd name="connsiteY11" fmla="*/ 850900 h 1549400"/>
              <a:gd name="connsiteX12" fmla="*/ 1422400 w 2537883"/>
              <a:gd name="connsiteY12" fmla="*/ 139700 h 1549400"/>
              <a:gd name="connsiteX13" fmla="*/ 1562100 w 2537883"/>
              <a:gd name="connsiteY13" fmla="*/ 12700 h 1549400"/>
              <a:gd name="connsiteX14" fmla="*/ 1625600 w 2537883"/>
              <a:gd name="connsiteY14" fmla="*/ 76200 h 1549400"/>
              <a:gd name="connsiteX15" fmla="*/ 1676400 w 2537883"/>
              <a:gd name="connsiteY15" fmla="*/ 177800 h 1549400"/>
              <a:gd name="connsiteX16" fmla="*/ 1739900 w 2537883"/>
              <a:gd name="connsiteY16" fmla="*/ 533400 h 1549400"/>
              <a:gd name="connsiteX17" fmla="*/ 1866900 w 2537883"/>
              <a:gd name="connsiteY17" fmla="*/ 965200 h 1549400"/>
              <a:gd name="connsiteX18" fmla="*/ 2019300 w 2537883"/>
              <a:gd name="connsiteY18" fmla="*/ 1193800 h 1549400"/>
              <a:gd name="connsiteX19" fmla="*/ 2222500 w 2537883"/>
              <a:gd name="connsiteY19" fmla="*/ 1358900 h 1549400"/>
              <a:gd name="connsiteX20" fmla="*/ 2463800 w 2537883"/>
              <a:gd name="connsiteY20" fmla="*/ 1447800 h 1549400"/>
              <a:gd name="connsiteX21" fmla="*/ 2527300 w 2537883"/>
              <a:gd name="connsiteY21" fmla="*/ 1524000 h 1549400"/>
              <a:gd name="connsiteX22" fmla="*/ 2527300 w 2537883"/>
              <a:gd name="connsiteY22" fmla="*/ 1549400 h 1549400"/>
              <a:gd name="connsiteX0" fmla="*/ 0 w 2544233"/>
              <a:gd name="connsiteY0" fmla="*/ 1498600 h 1553633"/>
              <a:gd name="connsiteX1" fmla="*/ 152400 w 2544233"/>
              <a:gd name="connsiteY1" fmla="*/ 1422400 h 1553633"/>
              <a:gd name="connsiteX2" fmla="*/ 266700 w 2544233"/>
              <a:gd name="connsiteY2" fmla="*/ 1295400 h 1553633"/>
              <a:gd name="connsiteX3" fmla="*/ 368300 w 2544233"/>
              <a:gd name="connsiteY3" fmla="*/ 1168400 h 1553633"/>
              <a:gd name="connsiteX4" fmla="*/ 457200 w 2544233"/>
              <a:gd name="connsiteY4" fmla="*/ 1130300 h 1553633"/>
              <a:gd name="connsiteX5" fmla="*/ 571500 w 2544233"/>
              <a:gd name="connsiteY5" fmla="*/ 1155700 h 1553633"/>
              <a:gd name="connsiteX6" fmla="*/ 647700 w 2544233"/>
              <a:gd name="connsiteY6" fmla="*/ 1282700 h 1553633"/>
              <a:gd name="connsiteX7" fmla="*/ 711200 w 2544233"/>
              <a:gd name="connsiteY7" fmla="*/ 1371600 h 1553633"/>
              <a:gd name="connsiteX8" fmla="*/ 825500 w 2544233"/>
              <a:gd name="connsiteY8" fmla="*/ 1473200 h 1553633"/>
              <a:gd name="connsiteX9" fmla="*/ 1016000 w 2544233"/>
              <a:gd name="connsiteY9" fmla="*/ 1485900 h 1553633"/>
              <a:gd name="connsiteX10" fmla="*/ 1181100 w 2544233"/>
              <a:gd name="connsiteY10" fmla="*/ 1181100 h 1553633"/>
              <a:gd name="connsiteX11" fmla="*/ 1257300 w 2544233"/>
              <a:gd name="connsiteY11" fmla="*/ 850900 h 1553633"/>
              <a:gd name="connsiteX12" fmla="*/ 1422400 w 2544233"/>
              <a:gd name="connsiteY12" fmla="*/ 139700 h 1553633"/>
              <a:gd name="connsiteX13" fmla="*/ 1562100 w 2544233"/>
              <a:gd name="connsiteY13" fmla="*/ 12700 h 1553633"/>
              <a:gd name="connsiteX14" fmla="*/ 1625600 w 2544233"/>
              <a:gd name="connsiteY14" fmla="*/ 76200 h 1553633"/>
              <a:gd name="connsiteX15" fmla="*/ 1676400 w 2544233"/>
              <a:gd name="connsiteY15" fmla="*/ 177800 h 1553633"/>
              <a:gd name="connsiteX16" fmla="*/ 1739900 w 2544233"/>
              <a:gd name="connsiteY16" fmla="*/ 533400 h 1553633"/>
              <a:gd name="connsiteX17" fmla="*/ 1866900 w 2544233"/>
              <a:gd name="connsiteY17" fmla="*/ 965200 h 1553633"/>
              <a:gd name="connsiteX18" fmla="*/ 2019300 w 2544233"/>
              <a:gd name="connsiteY18" fmla="*/ 1193800 h 1553633"/>
              <a:gd name="connsiteX19" fmla="*/ 2222500 w 2544233"/>
              <a:gd name="connsiteY19" fmla="*/ 1358900 h 1553633"/>
              <a:gd name="connsiteX20" fmla="*/ 2425700 w 2544233"/>
              <a:gd name="connsiteY20" fmla="*/ 1371600 h 1553633"/>
              <a:gd name="connsiteX21" fmla="*/ 2527300 w 2544233"/>
              <a:gd name="connsiteY21" fmla="*/ 1524000 h 1553633"/>
              <a:gd name="connsiteX22" fmla="*/ 2527300 w 2544233"/>
              <a:gd name="connsiteY22" fmla="*/ 1549400 h 1553633"/>
              <a:gd name="connsiteX0" fmla="*/ 0 w 2557991"/>
              <a:gd name="connsiteY0" fmla="*/ 1498600 h 1547283"/>
              <a:gd name="connsiteX1" fmla="*/ 152400 w 2557991"/>
              <a:gd name="connsiteY1" fmla="*/ 1422400 h 1547283"/>
              <a:gd name="connsiteX2" fmla="*/ 266700 w 2557991"/>
              <a:gd name="connsiteY2" fmla="*/ 1295400 h 1547283"/>
              <a:gd name="connsiteX3" fmla="*/ 368300 w 2557991"/>
              <a:gd name="connsiteY3" fmla="*/ 1168400 h 1547283"/>
              <a:gd name="connsiteX4" fmla="*/ 457200 w 2557991"/>
              <a:gd name="connsiteY4" fmla="*/ 1130300 h 1547283"/>
              <a:gd name="connsiteX5" fmla="*/ 571500 w 2557991"/>
              <a:gd name="connsiteY5" fmla="*/ 1155700 h 1547283"/>
              <a:gd name="connsiteX6" fmla="*/ 647700 w 2557991"/>
              <a:gd name="connsiteY6" fmla="*/ 1282700 h 1547283"/>
              <a:gd name="connsiteX7" fmla="*/ 711200 w 2557991"/>
              <a:gd name="connsiteY7" fmla="*/ 1371600 h 1547283"/>
              <a:gd name="connsiteX8" fmla="*/ 825500 w 2557991"/>
              <a:gd name="connsiteY8" fmla="*/ 1473200 h 1547283"/>
              <a:gd name="connsiteX9" fmla="*/ 1016000 w 2557991"/>
              <a:gd name="connsiteY9" fmla="*/ 1485900 h 1547283"/>
              <a:gd name="connsiteX10" fmla="*/ 1181100 w 2557991"/>
              <a:gd name="connsiteY10" fmla="*/ 1181100 h 1547283"/>
              <a:gd name="connsiteX11" fmla="*/ 1257300 w 2557991"/>
              <a:gd name="connsiteY11" fmla="*/ 850900 h 1547283"/>
              <a:gd name="connsiteX12" fmla="*/ 1422400 w 2557991"/>
              <a:gd name="connsiteY12" fmla="*/ 139700 h 1547283"/>
              <a:gd name="connsiteX13" fmla="*/ 1562100 w 2557991"/>
              <a:gd name="connsiteY13" fmla="*/ 12700 h 1547283"/>
              <a:gd name="connsiteX14" fmla="*/ 1625600 w 2557991"/>
              <a:gd name="connsiteY14" fmla="*/ 76200 h 1547283"/>
              <a:gd name="connsiteX15" fmla="*/ 1676400 w 2557991"/>
              <a:gd name="connsiteY15" fmla="*/ 177800 h 1547283"/>
              <a:gd name="connsiteX16" fmla="*/ 1739900 w 2557991"/>
              <a:gd name="connsiteY16" fmla="*/ 533400 h 1547283"/>
              <a:gd name="connsiteX17" fmla="*/ 1866900 w 2557991"/>
              <a:gd name="connsiteY17" fmla="*/ 965200 h 1547283"/>
              <a:gd name="connsiteX18" fmla="*/ 2019300 w 2557991"/>
              <a:gd name="connsiteY18" fmla="*/ 1193800 h 1547283"/>
              <a:gd name="connsiteX19" fmla="*/ 2222500 w 2557991"/>
              <a:gd name="connsiteY19" fmla="*/ 1358900 h 1547283"/>
              <a:gd name="connsiteX20" fmla="*/ 2425700 w 2557991"/>
              <a:gd name="connsiteY20" fmla="*/ 1371600 h 1547283"/>
              <a:gd name="connsiteX21" fmla="*/ 2527300 w 2557991"/>
              <a:gd name="connsiteY21" fmla="*/ 1524000 h 1547283"/>
              <a:gd name="connsiteX22" fmla="*/ 2552700 w 2557991"/>
              <a:gd name="connsiteY22" fmla="*/ 1511300 h 1547283"/>
              <a:gd name="connsiteX0" fmla="*/ 0 w 2557991"/>
              <a:gd name="connsiteY0" fmla="*/ 2767113 h 2815796"/>
              <a:gd name="connsiteX1" fmla="*/ 152400 w 2557991"/>
              <a:gd name="connsiteY1" fmla="*/ 2690913 h 2815796"/>
              <a:gd name="connsiteX2" fmla="*/ 266700 w 2557991"/>
              <a:gd name="connsiteY2" fmla="*/ 2563913 h 2815796"/>
              <a:gd name="connsiteX3" fmla="*/ 368300 w 2557991"/>
              <a:gd name="connsiteY3" fmla="*/ 2436913 h 2815796"/>
              <a:gd name="connsiteX4" fmla="*/ 457200 w 2557991"/>
              <a:gd name="connsiteY4" fmla="*/ 2398813 h 2815796"/>
              <a:gd name="connsiteX5" fmla="*/ 571500 w 2557991"/>
              <a:gd name="connsiteY5" fmla="*/ 2424213 h 2815796"/>
              <a:gd name="connsiteX6" fmla="*/ 647700 w 2557991"/>
              <a:gd name="connsiteY6" fmla="*/ 2551213 h 2815796"/>
              <a:gd name="connsiteX7" fmla="*/ 711200 w 2557991"/>
              <a:gd name="connsiteY7" fmla="*/ 2640113 h 2815796"/>
              <a:gd name="connsiteX8" fmla="*/ 825500 w 2557991"/>
              <a:gd name="connsiteY8" fmla="*/ 2741713 h 2815796"/>
              <a:gd name="connsiteX9" fmla="*/ 1016000 w 2557991"/>
              <a:gd name="connsiteY9" fmla="*/ 2754413 h 2815796"/>
              <a:gd name="connsiteX10" fmla="*/ 1181100 w 2557991"/>
              <a:gd name="connsiteY10" fmla="*/ 2449613 h 2815796"/>
              <a:gd name="connsiteX11" fmla="*/ 1257300 w 2557991"/>
              <a:gd name="connsiteY11" fmla="*/ 2119413 h 2815796"/>
              <a:gd name="connsiteX12" fmla="*/ 1422400 w 2557991"/>
              <a:gd name="connsiteY12" fmla="*/ 1408213 h 2815796"/>
              <a:gd name="connsiteX13" fmla="*/ 1562100 w 2557991"/>
              <a:gd name="connsiteY13" fmla="*/ 1281213 h 2815796"/>
              <a:gd name="connsiteX14" fmla="*/ 1638300 w 2557991"/>
              <a:gd name="connsiteY14" fmla="*/ 0 h 2815796"/>
              <a:gd name="connsiteX15" fmla="*/ 1676400 w 2557991"/>
              <a:gd name="connsiteY15" fmla="*/ 1446313 h 2815796"/>
              <a:gd name="connsiteX16" fmla="*/ 1739900 w 2557991"/>
              <a:gd name="connsiteY16" fmla="*/ 1801913 h 2815796"/>
              <a:gd name="connsiteX17" fmla="*/ 1866900 w 2557991"/>
              <a:gd name="connsiteY17" fmla="*/ 2233713 h 2815796"/>
              <a:gd name="connsiteX18" fmla="*/ 2019300 w 2557991"/>
              <a:gd name="connsiteY18" fmla="*/ 2462313 h 2815796"/>
              <a:gd name="connsiteX19" fmla="*/ 2222500 w 2557991"/>
              <a:gd name="connsiteY19" fmla="*/ 2627413 h 2815796"/>
              <a:gd name="connsiteX20" fmla="*/ 2425700 w 2557991"/>
              <a:gd name="connsiteY20" fmla="*/ 2640113 h 2815796"/>
              <a:gd name="connsiteX21" fmla="*/ 2527300 w 2557991"/>
              <a:gd name="connsiteY21" fmla="*/ 2792513 h 2815796"/>
              <a:gd name="connsiteX22" fmla="*/ 2552700 w 2557991"/>
              <a:gd name="connsiteY22" fmla="*/ 2779813 h 2815796"/>
              <a:gd name="connsiteX0" fmla="*/ 0 w 2557991"/>
              <a:gd name="connsiteY0" fmla="*/ 3065316 h 3113999"/>
              <a:gd name="connsiteX1" fmla="*/ 152400 w 2557991"/>
              <a:gd name="connsiteY1" fmla="*/ 2989116 h 3113999"/>
              <a:gd name="connsiteX2" fmla="*/ 266700 w 2557991"/>
              <a:gd name="connsiteY2" fmla="*/ 2862116 h 3113999"/>
              <a:gd name="connsiteX3" fmla="*/ 368300 w 2557991"/>
              <a:gd name="connsiteY3" fmla="*/ 2735116 h 3113999"/>
              <a:gd name="connsiteX4" fmla="*/ 457200 w 2557991"/>
              <a:gd name="connsiteY4" fmla="*/ 2697016 h 3113999"/>
              <a:gd name="connsiteX5" fmla="*/ 571500 w 2557991"/>
              <a:gd name="connsiteY5" fmla="*/ 2722416 h 3113999"/>
              <a:gd name="connsiteX6" fmla="*/ 647700 w 2557991"/>
              <a:gd name="connsiteY6" fmla="*/ 2849416 h 3113999"/>
              <a:gd name="connsiteX7" fmla="*/ 711200 w 2557991"/>
              <a:gd name="connsiteY7" fmla="*/ 2938316 h 3113999"/>
              <a:gd name="connsiteX8" fmla="*/ 825500 w 2557991"/>
              <a:gd name="connsiteY8" fmla="*/ 3039916 h 3113999"/>
              <a:gd name="connsiteX9" fmla="*/ 1016000 w 2557991"/>
              <a:gd name="connsiteY9" fmla="*/ 3052616 h 3113999"/>
              <a:gd name="connsiteX10" fmla="*/ 1181100 w 2557991"/>
              <a:gd name="connsiteY10" fmla="*/ 2747816 h 3113999"/>
              <a:gd name="connsiteX11" fmla="*/ 1257300 w 2557991"/>
              <a:gd name="connsiteY11" fmla="*/ 2417616 h 3113999"/>
              <a:gd name="connsiteX12" fmla="*/ 1422400 w 2557991"/>
              <a:gd name="connsiteY12" fmla="*/ 1706416 h 3113999"/>
              <a:gd name="connsiteX13" fmla="*/ 1511300 w 2557991"/>
              <a:gd name="connsiteY13" fmla="*/ 234702 h 3113999"/>
              <a:gd name="connsiteX14" fmla="*/ 1638300 w 2557991"/>
              <a:gd name="connsiteY14" fmla="*/ 298203 h 3113999"/>
              <a:gd name="connsiteX15" fmla="*/ 1676400 w 2557991"/>
              <a:gd name="connsiteY15" fmla="*/ 1744516 h 3113999"/>
              <a:gd name="connsiteX16" fmla="*/ 1739900 w 2557991"/>
              <a:gd name="connsiteY16" fmla="*/ 2100116 h 3113999"/>
              <a:gd name="connsiteX17" fmla="*/ 1866900 w 2557991"/>
              <a:gd name="connsiteY17" fmla="*/ 2531916 h 3113999"/>
              <a:gd name="connsiteX18" fmla="*/ 2019300 w 2557991"/>
              <a:gd name="connsiteY18" fmla="*/ 2760516 h 3113999"/>
              <a:gd name="connsiteX19" fmla="*/ 2222500 w 2557991"/>
              <a:gd name="connsiteY19" fmla="*/ 2925616 h 3113999"/>
              <a:gd name="connsiteX20" fmla="*/ 2425700 w 2557991"/>
              <a:gd name="connsiteY20" fmla="*/ 2938316 h 3113999"/>
              <a:gd name="connsiteX21" fmla="*/ 2527300 w 2557991"/>
              <a:gd name="connsiteY21" fmla="*/ 3090716 h 3113999"/>
              <a:gd name="connsiteX22" fmla="*/ 2552700 w 2557991"/>
              <a:gd name="connsiteY22" fmla="*/ 3078016 h 3113999"/>
              <a:gd name="connsiteX0" fmla="*/ 0 w 2557991"/>
              <a:gd name="connsiteY0" fmla="*/ 3004977 h 3053660"/>
              <a:gd name="connsiteX1" fmla="*/ 152400 w 2557991"/>
              <a:gd name="connsiteY1" fmla="*/ 2928777 h 3053660"/>
              <a:gd name="connsiteX2" fmla="*/ 266700 w 2557991"/>
              <a:gd name="connsiteY2" fmla="*/ 2801777 h 3053660"/>
              <a:gd name="connsiteX3" fmla="*/ 368300 w 2557991"/>
              <a:gd name="connsiteY3" fmla="*/ 2674777 h 3053660"/>
              <a:gd name="connsiteX4" fmla="*/ 457200 w 2557991"/>
              <a:gd name="connsiteY4" fmla="*/ 2636677 h 3053660"/>
              <a:gd name="connsiteX5" fmla="*/ 571500 w 2557991"/>
              <a:gd name="connsiteY5" fmla="*/ 2662077 h 3053660"/>
              <a:gd name="connsiteX6" fmla="*/ 647700 w 2557991"/>
              <a:gd name="connsiteY6" fmla="*/ 2789077 h 3053660"/>
              <a:gd name="connsiteX7" fmla="*/ 711200 w 2557991"/>
              <a:gd name="connsiteY7" fmla="*/ 2877977 h 3053660"/>
              <a:gd name="connsiteX8" fmla="*/ 825500 w 2557991"/>
              <a:gd name="connsiteY8" fmla="*/ 2979577 h 3053660"/>
              <a:gd name="connsiteX9" fmla="*/ 1016000 w 2557991"/>
              <a:gd name="connsiteY9" fmla="*/ 2992277 h 3053660"/>
              <a:gd name="connsiteX10" fmla="*/ 1181100 w 2557991"/>
              <a:gd name="connsiteY10" fmla="*/ 2687477 h 3053660"/>
              <a:gd name="connsiteX11" fmla="*/ 1257300 w 2557991"/>
              <a:gd name="connsiteY11" fmla="*/ 2357277 h 3053660"/>
              <a:gd name="connsiteX12" fmla="*/ 1384300 w 2557991"/>
              <a:gd name="connsiteY12" fmla="*/ 1284039 h 3053660"/>
              <a:gd name="connsiteX13" fmla="*/ 1511300 w 2557991"/>
              <a:gd name="connsiteY13" fmla="*/ 174363 h 3053660"/>
              <a:gd name="connsiteX14" fmla="*/ 1638300 w 2557991"/>
              <a:gd name="connsiteY14" fmla="*/ 237864 h 3053660"/>
              <a:gd name="connsiteX15" fmla="*/ 1676400 w 2557991"/>
              <a:gd name="connsiteY15" fmla="*/ 1684177 h 3053660"/>
              <a:gd name="connsiteX16" fmla="*/ 1739900 w 2557991"/>
              <a:gd name="connsiteY16" fmla="*/ 2039777 h 3053660"/>
              <a:gd name="connsiteX17" fmla="*/ 1866900 w 2557991"/>
              <a:gd name="connsiteY17" fmla="*/ 2471577 h 3053660"/>
              <a:gd name="connsiteX18" fmla="*/ 2019300 w 2557991"/>
              <a:gd name="connsiteY18" fmla="*/ 2700177 h 3053660"/>
              <a:gd name="connsiteX19" fmla="*/ 2222500 w 2557991"/>
              <a:gd name="connsiteY19" fmla="*/ 2865277 h 3053660"/>
              <a:gd name="connsiteX20" fmla="*/ 2425700 w 2557991"/>
              <a:gd name="connsiteY20" fmla="*/ 2877977 h 3053660"/>
              <a:gd name="connsiteX21" fmla="*/ 2527300 w 2557991"/>
              <a:gd name="connsiteY21" fmla="*/ 3030377 h 3053660"/>
              <a:gd name="connsiteX22" fmla="*/ 2552700 w 2557991"/>
              <a:gd name="connsiteY22" fmla="*/ 3017677 h 3053660"/>
              <a:gd name="connsiteX0" fmla="*/ 0 w 2557991"/>
              <a:gd name="connsiteY0" fmla="*/ 3004977 h 3053660"/>
              <a:gd name="connsiteX1" fmla="*/ 152400 w 2557991"/>
              <a:gd name="connsiteY1" fmla="*/ 2928777 h 3053660"/>
              <a:gd name="connsiteX2" fmla="*/ 266700 w 2557991"/>
              <a:gd name="connsiteY2" fmla="*/ 2801777 h 3053660"/>
              <a:gd name="connsiteX3" fmla="*/ 368300 w 2557991"/>
              <a:gd name="connsiteY3" fmla="*/ 2674777 h 3053660"/>
              <a:gd name="connsiteX4" fmla="*/ 457200 w 2557991"/>
              <a:gd name="connsiteY4" fmla="*/ 2636677 h 3053660"/>
              <a:gd name="connsiteX5" fmla="*/ 571500 w 2557991"/>
              <a:gd name="connsiteY5" fmla="*/ 2662077 h 3053660"/>
              <a:gd name="connsiteX6" fmla="*/ 647700 w 2557991"/>
              <a:gd name="connsiteY6" fmla="*/ 2789077 h 3053660"/>
              <a:gd name="connsiteX7" fmla="*/ 711200 w 2557991"/>
              <a:gd name="connsiteY7" fmla="*/ 2877977 h 3053660"/>
              <a:gd name="connsiteX8" fmla="*/ 825500 w 2557991"/>
              <a:gd name="connsiteY8" fmla="*/ 2979577 h 3053660"/>
              <a:gd name="connsiteX9" fmla="*/ 1016000 w 2557991"/>
              <a:gd name="connsiteY9" fmla="*/ 2992277 h 3053660"/>
              <a:gd name="connsiteX10" fmla="*/ 1181100 w 2557991"/>
              <a:gd name="connsiteY10" fmla="*/ 2687477 h 3053660"/>
              <a:gd name="connsiteX11" fmla="*/ 1257300 w 2557991"/>
              <a:gd name="connsiteY11" fmla="*/ 2357277 h 3053660"/>
              <a:gd name="connsiteX12" fmla="*/ 1384300 w 2557991"/>
              <a:gd name="connsiteY12" fmla="*/ 1284039 h 3053660"/>
              <a:gd name="connsiteX13" fmla="*/ 1511300 w 2557991"/>
              <a:gd name="connsiteY13" fmla="*/ 174363 h 3053660"/>
              <a:gd name="connsiteX14" fmla="*/ 1638300 w 2557991"/>
              <a:gd name="connsiteY14" fmla="*/ 237864 h 3053660"/>
              <a:gd name="connsiteX15" fmla="*/ 1701800 w 2557991"/>
              <a:gd name="connsiteY15" fmla="*/ 1192839 h 3053660"/>
              <a:gd name="connsiteX16" fmla="*/ 1739900 w 2557991"/>
              <a:gd name="connsiteY16" fmla="*/ 2039777 h 3053660"/>
              <a:gd name="connsiteX17" fmla="*/ 1866900 w 2557991"/>
              <a:gd name="connsiteY17" fmla="*/ 2471577 h 3053660"/>
              <a:gd name="connsiteX18" fmla="*/ 2019300 w 2557991"/>
              <a:gd name="connsiteY18" fmla="*/ 2700177 h 3053660"/>
              <a:gd name="connsiteX19" fmla="*/ 2222500 w 2557991"/>
              <a:gd name="connsiteY19" fmla="*/ 2865277 h 3053660"/>
              <a:gd name="connsiteX20" fmla="*/ 2425700 w 2557991"/>
              <a:gd name="connsiteY20" fmla="*/ 2877977 h 3053660"/>
              <a:gd name="connsiteX21" fmla="*/ 2527300 w 2557991"/>
              <a:gd name="connsiteY21" fmla="*/ 3030377 h 3053660"/>
              <a:gd name="connsiteX22" fmla="*/ 2552700 w 2557991"/>
              <a:gd name="connsiteY22" fmla="*/ 3017677 h 3053660"/>
              <a:gd name="connsiteX0" fmla="*/ 0 w 2557991"/>
              <a:gd name="connsiteY0" fmla="*/ 3004977 h 3053660"/>
              <a:gd name="connsiteX1" fmla="*/ 152400 w 2557991"/>
              <a:gd name="connsiteY1" fmla="*/ 2928777 h 3053660"/>
              <a:gd name="connsiteX2" fmla="*/ 266700 w 2557991"/>
              <a:gd name="connsiteY2" fmla="*/ 2801777 h 3053660"/>
              <a:gd name="connsiteX3" fmla="*/ 368300 w 2557991"/>
              <a:gd name="connsiteY3" fmla="*/ 2674777 h 3053660"/>
              <a:gd name="connsiteX4" fmla="*/ 457200 w 2557991"/>
              <a:gd name="connsiteY4" fmla="*/ 2636677 h 3053660"/>
              <a:gd name="connsiteX5" fmla="*/ 571500 w 2557991"/>
              <a:gd name="connsiteY5" fmla="*/ 2662077 h 3053660"/>
              <a:gd name="connsiteX6" fmla="*/ 647700 w 2557991"/>
              <a:gd name="connsiteY6" fmla="*/ 2789077 h 3053660"/>
              <a:gd name="connsiteX7" fmla="*/ 711200 w 2557991"/>
              <a:gd name="connsiteY7" fmla="*/ 2877977 h 3053660"/>
              <a:gd name="connsiteX8" fmla="*/ 825500 w 2557991"/>
              <a:gd name="connsiteY8" fmla="*/ 2979577 h 3053660"/>
              <a:gd name="connsiteX9" fmla="*/ 1016000 w 2557991"/>
              <a:gd name="connsiteY9" fmla="*/ 2992277 h 3053660"/>
              <a:gd name="connsiteX10" fmla="*/ 1181100 w 2557991"/>
              <a:gd name="connsiteY10" fmla="*/ 2687477 h 3053660"/>
              <a:gd name="connsiteX11" fmla="*/ 1257300 w 2557991"/>
              <a:gd name="connsiteY11" fmla="*/ 2357277 h 3053660"/>
              <a:gd name="connsiteX12" fmla="*/ 1384300 w 2557991"/>
              <a:gd name="connsiteY12" fmla="*/ 1284039 h 3053660"/>
              <a:gd name="connsiteX13" fmla="*/ 1511300 w 2557991"/>
              <a:gd name="connsiteY13" fmla="*/ 174363 h 3053660"/>
              <a:gd name="connsiteX14" fmla="*/ 1638300 w 2557991"/>
              <a:gd name="connsiteY14" fmla="*/ 237864 h 3053660"/>
              <a:gd name="connsiteX15" fmla="*/ 1701800 w 2557991"/>
              <a:gd name="connsiteY15" fmla="*/ 1192839 h 3053660"/>
              <a:gd name="connsiteX16" fmla="*/ 1803400 w 2557991"/>
              <a:gd name="connsiteY16" fmla="*/ 1832898 h 3053660"/>
              <a:gd name="connsiteX17" fmla="*/ 1866900 w 2557991"/>
              <a:gd name="connsiteY17" fmla="*/ 2471577 h 3053660"/>
              <a:gd name="connsiteX18" fmla="*/ 2019300 w 2557991"/>
              <a:gd name="connsiteY18" fmla="*/ 2700177 h 3053660"/>
              <a:gd name="connsiteX19" fmla="*/ 2222500 w 2557991"/>
              <a:gd name="connsiteY19" fmla="*/ 2865277 h 3053660"/>
              <a:gd name="connsiteX20" fmla="*/ 2425700 w 2557991"/>
              <a:gd name="connsiteY20" fmla="*/ 2877977 h 3053660"/>
              <a:gd name="connsiteX21" fmla="*/ 2527300 w 2557991"/>
              <a:gd name="connsiteY21" fmla="*/ 3030377 h 3053660"/>
              <a:gd name="connsiteX22" fmla="*/ 2552700 w 2557991"/>
              <a:gd name="connsiteY22" fmla="*/ 3017677 h 3053660"/>
              <a:gd name="connsiteX0" fmla="*/ 0 w 2557991"/>
              <a:gd name="connsiteY0" fmla="*/ 3004977 h 3053660"/>
              <a:gd name="connsiteX1" fmla="*/ 152400 w 2557991"/>
              <a:gd name="connsiteY1" fmla="*/ 2928777 h 3053660"/>
              <a:gd name="connsiteX2" fmla="*/ 266700 w 2557991"/>
              <a:gd name="connsiteY2" fmla="*/ 2801777 h 3053660"/>
              <a:gd name="connsiteX3" fmla="*/ 368300 w 2557991"/>
              <a:gd name="connsiteY3" fmla="*/ 2674777 h 3053660"/>
              <a:gd name="connsiteX4" fmla="*/ 457200 w 2557991"/>
              <a:gd name="connsiteY4" fmla="*/ 2636677 h 3053660"/>
              <a:gd name="connsiteX5" fmla="*/ 571500 w 2557991"/>
              <a:gd name="connsiteY5" fmla="*/ 2662077 h 3053660"/>
              <a:gd name="connsiteX6" fmla="*/ 647700 w 2557991"/>
              <a:gd name="connsiteY6" fmla="*/ 2789077 h 3053660"/>
              <a:gd name="connsiteX7" fmla="*/ 711200 w 2557991"/>
              <a:gd name="connsiteY7" fmla="*/ 2877977 h 3053660"/>
              <a:gd name="connsiteX8" fmla="*/ 825500 w 2557991"/>
              <a:gd name="connsiteY8" fmla="*/ 2979577 h 3053660"/>
              <a:gd name="connsiteX9" fmla="*/ 1016000 w 2557991"/>
              <a:gd name="connsiteY9" fmla="*/ 2992277 h 3053660"/>
              <a:gd name="connsiteX10" fmla="*/ 1181100 w 2557991"/>
              <a:gd name="connsiteY10" fmla="*/ 2687477 h 3053660"/>
              <a:gd name="connsiteX11" fmla="*/ 1257300 w 2557991"/>
              <a:gd name="connsiteY11" fmla="*/ 2357277 h 3053660"/>
              <a:gd name="connsiteX12" fmla="*/ 1384300 w 2557991"/>
              <a:gd name="connsiteY12" fmla="*/ 1284039 h 3053660"/>
              <a:gd name="connsiteX13" fmla="*/ 1511300 w 2557991"/>
              <a:gd name="connsiteY13" fmla="*/ 174363 h 3053660"/>
              <a:gd name="connsiteX14" fmla="*/ 1638300 w 2557991"/>
              <a:gd name="connsiteY14" fmla="*/ 237864 h 3053660"/>
              <a:gd name="connsiteX15" fmla="*/ 1701800 w 2557991"/>
              <a:gd name="connsiteY15" fmla="*/ 1192839 h 3053660"/>
              <a:gd name="connsiteX16" fmla="*/ 1866900 w 2557991"/>
              <a:gd name="connsiteY16" fmla="*/ 2471577 h 3053660"/>
              <a:gd name="connsiteX17" fmla="*/ 2019300 w 2557991"/>
              <a:gd name="connsiteY17" fmla="*/ 2700177 h 3053660"/>
              <a:gd name="connsiteX18" fmla="*/ 2222500 w 2557991"/>
              <a:gd name="connsiteY18" fmla="*/ 2865277 h 3053660"/>
              <a:gd name="connsiteX19" fmla="*/ 2425700 w 2557991"/>
              <a:gd name="connsiteY19" fmla="*/ 2877977 h 3053660"/>
              <a:gd name="connsiteX20" fmla="*/ 2527300 w 2557991"/>
              <a:gd name="connsiteY20" fmla="*/ 3030377 h 3053660"/>
              <a:gd name="connsiteX21" fmla="*/ 2552700 w 2557991"/>
              <a:gd name="connsiteY21" fmla="*/ 3017677 h 3053660"/>
              <a:gd name="connsiteX0" fmla="*/ 0 w 2557991"/>
              <a:gd name="connsiteY0" fmla="*/ 3004977 h 3053660"/>
              <a:gd name="connsiteX1" fmla="*/ 152400 w 2557991"/>
              <a:gd name="connsiteY1" fmla="*/ 2928777 h 3053660"/>
              <a:gd name="connsiteX2" fmla="*/ 266700 w 2557991"/>
              <a:gd name="connsiteY2" fmla="*/ 2801777 h 3053660"/>
              <a:gd name="connsiteX3" fmla="*/ 368300 w 2557991"/>
              <a:gd name="connsiteY3" fmla="*/ 2674777 h 3053660"/>
              <a:gd name="connsiteX4" fmla="*/ 457200 w 2557991"/>
              <a:gd name="connsiteY4" fmla="*/ 2636677 h 3053660"/>
              <a:gd name="connsiteX5" fmla="*/ 571500 w 2557991"/>
              <a:gd name="connsiteY5" fmla="*/ 2662077 h 3053660"/>
              <a:gd name="connsiteX6" fmla="*/ 647700 w 2557991"/>
              <a:gd name="connsiteY6" fmla="*/ 2789077 h 3053660"/>
              <a:gd name="connsiteX7" fmla="*/ 711200 w 2557991"/>
              <a:gd name="connsiteY7" fmla="*/ 2877977 h 3053660"/>
              <a:gd name="connsiteX8" fmla="*/ 825500 w 2557991"/>
              <a:gd name="connsiteY8" fmla="*/ 2979577 h 3053660"/>
              <a:gd name="connsiteX9" fmla="*/ 1016000 w 2557991"/>
              <a:gd name="connsiteY9" fmla="*/ 2992277 h 3053660"/>
              <a:gd name="connsiteX10" fmla="*/ 1181100 w 2557991"/>
              <a:gd name="connsiteY10" fmla="*/ 2687477 h 3053660"/>
              <a:gd name="connsiteX11" fmla="*/ 1257300 w 2557991"/>
              <a:gd name="connsiteY11" fmla="*/ 2357277 h 3053660"/>
              <a:gd name="connsiteX12" fmla="*/ 1384300 w 2557991"/>
              <a:gd name="connsiteY12" fmla="*/ 1284039 h 3053660"/>
              <a:gd name="connsiteX13" fmla="*/ 1511300 w 2557991"/>
              <a:gd name="connsiteY13" fmla="*/ 174363 h 3053660"/>
              <a:gd name="connsiteX14" fmla="*/ 1638300 w 2557991"/>
              <a:gd name="connsiteY14" fmla="*/ 237864 h 3053660"/>
              <a:gd name="connsiteX15" fmla="*/ 1701800 w 2557991"/>
              <a:gd name="connsiteY15" fmla="*/ 1192839 h 3053660"/>
              <a:gd name="connsiteX16" fmla="*/ 1828800 w 2557991"/>
              <a:gd name="connsiteY16" fmla="*/ 2057820 h 3053660"/>
              <a:gd name="connsiteX17" fmla="*/ 2019300 w 2557991"/>
              <a:gd name="connsiteY17" fmla="*/ 2700177 h 3053660"/>
              <a:gd name="connsiteX18" fmla="*/ 2222500 w 2557991"/>
              <a:gd name="connsiteY18" fmla="*/ 2865277 h 3053660"/>
              <a:gd name="connsiteX19" fmla="*/ 2425700 w 2557991"/>
              <a:gd name="connsiteY19" fmla="*/ 2877977 h 3053660"/>
              <a:gd name="connsiteX20" fmla="*/ 2527300 w 2557991"/>
              <a:gd name="connsiteY20" fmla="*/ 3030377 h 3053660"/>
              <a:gd name="connsiteX21" fmla="*/ 2552700 w 2557991"/>
              <a:gd name="connsiteY21" fmla="*/ 3017677 h 3053660"/>
              <a:gd name="connsiteX0" fmla="*/ 0 w 2557991"/>
              <a:gd name="connsiteY0" fmla="*/ 3134276 h 3182959"/>
              <a:gd name="connsiteX1" fmla="*/ 152400 w 2557991"/>
              <a:gd name="connsiteY1" fmla="*/ 3058076 h 3182959"/>
              <a:gd name="connsiteX2" fmla="*/ 266700 w 2557991"/>
              <a:gd name="connsiteY2" fmla="*/ 2931076 h 3182959"/>
              <a:gd name="connsiteX3" fmla="*/ 368300 w 2557991"/>
              <a:gd name="connsiteY3" fmla="*/ 2804076 h 3182959"/>
              <a:gd name="connsiteX4" fmla="*/ 457200 w 2557991"/>
              <a:gd name="connsiteY4" fmla="*/ 2765976 h 3182959"/>
              <a:gd name="connsiteX5" fmla="*/ 571500 w 2557991"/>
              <a:gd name="connsiteY5" fmla="*/ 2791376 h 3182959"/>
              <a:gd name="connsiteX6" fmla="*/ 647700 w 2557991"/>
              <a:gd name="connsiteY6" fmla="*/ 2918376 h 3182959"/>
              <a:gd name="connsiteX7" fmla="*/ 711200 w 2557991"/>
              <a:gd name="connsiteY7" fmla="*/ 3007276 h 3182959"/>
              <a:gd name="connsiteX8" fmla="*/ 825500 w 2557991"/>
              <a:gd name="connsiteY8" fmla="*/ 3108876 h 3182959"/>
              <a:gd name="connsiteX9" fmla="*/ 1016000 w 2557991"/>
              <a:gd name="connsiteY9" fmla="*/ 3121576 h 3182959"/>
              <a:gd name="connsiteX10" fmla="*/ 1181100 w 2557991"/>
              <a:gd name="connsiteY10" fmla="*/ 2816776 h 3182959"/>
              <a:gd name="connsiteX11" fmla="*/ 1257300 w 2557991"/>
              <a:gd name="connsiteY11" fmla="*/ 2486576 h 3182959"/>
              <a:gd name="connsiteX12" fmla="*/ 1384300 w 2557991"/>
              <a:gd name="connsiteY12" fmla="*/ 1413338 h 3182959"/>
              <a:gd name="connsiteX13" fmla="*/ 1511300 w 2557991"/>
              <a:gd name="connsiteY13" fmla="*/ 174362 h 3182959"/>
              <a:gd name="connsiteX14" fmla="*/ 1638300 w 2557991"/>
              <a:gd name="connsiteY14" fmla="*/ 367163 h 3182959"/>
              <a:gd name="connsiteX15" fmla="*/ 1701800 w 2557991"/>
              <a:gd name="connsiteY15" fmla="*/ 1322138 h 3182959"/>
              <a:gd name="connsiteX16" fmla="*/ 1828800 w 2557991"/>
              <a:gd name="connsiteY16" fmla="*/ 2187119 h 3182959"/>
              <a:gd name="connsiteX17" fmla="*/ 2019300 w 2557991"/>
              <a:gd name="connsiteY17" fmla="*/ 2829476 h 3182959"/>
              <a:gd name="connsiteX18" fmla="*/ 2222500 w 2557991"/>
              <a:gd name="connsiteY18" fmla="*/ 2994576 h 3182959"/>
              <a:gd name="connsiteX19" fmla="*/ 2425700 w 2557991"/>
              <a:gd name="connsiteY19" fmla="*/ 3007276 h 3182959"/>
              <a:gd name="connsiteX20" fmla="*/ 2527300 w 2557991"/>
              <a:gd name="connsiteY20" fmla="*/ 3159676 h 3182959"/>
              <a:gd name="connsiteX21" fmla="*/ 2552700 w 2557991"/>
              <a:gd name="connsiteY21" fmla="*/ 3146976 h 3182959"/>
              <a:gd name="connsiteX0" fmla="*/ 0 w 2557991"/>
              <a:gd name="connsiteY0" fmla="*/ 3121346 h 3170029"/>
              <a:gd name="connsiteX1" fmla="*/ 152400 w 2557991"/>
              <a:gd name="connsiteY1" fmla="*/ 3045146 h 3170029"/>
              <a:gd name="connsiteX2" fmla="*/ 266700 w 2557991"/>
              <a:gd name="connsiteY2" fmla="*/ 2918146 h 3170029"/>
              <a:gd name="connsiteX3" fmla="*/ 368300 w 2557991"/>
              <a:gd name="connsiteY3" fmla="*/ 2791146 h 3170029"/>
              <a:gd name="connsiteX4" fmla="*/ 457200 w 2557991"/>
              <a:gd name="connsiteY4" fmla="*/ 2753046 h 3170029"/>
              <a:gd name="connsiteX5" fmla="*/ 571500 w 2557991"/>
              <a:gd name="connsiteY5" fmla="*/ 2778446 h 3170029"/>
              <a:gd name="connsiteX6" fmla="*/ 647700 w 2557991"/>
              <a:gd name="connsiteY6" fmla="*/ 2905446 h 3170029"/>
              <a:gd name="connsiteX7" fmla="*/ 711200 w 2557991"/>
              <a:gd name="connsiteY7" fmla="*/ 2994346 h 3170029"/>
              <a:gd name="connsiteX8" fmla="*/ 825500 w 2557991"/>
              <a:gd name="connsiteY8" fmla="*/ 3095946 h 3170029"/>
              <a:gd name="connsiteX9" fmla="*/ 1016000 w 2557991"/>
              <a:gd name="connsiteY9" fmla="*/ 3108646 h 3170029"/>
              <a:gd name="connsiteX10" fmla="*/ 1181100 w 2557991"/>
              <a:gd name="connsiteY10" fmla="*/ 2803846 h 3170029"/>
              <a:gd name="connsiteX11" fmla="*/ 1257300 w 2557991"/>
              <a:gd name="connsiteY11" fmla="*/ 2473646 h 3170029"/>
              <a:gd name="connsiteX12" fmla="*/ 1371600 w 2557991"/>
              <a:gd name="connsiteY12" fmla="*/ 1322829 h 3170029"/>
              <a:gd name="connsiteX13" fmla="*/ 1511300 w 2557991"/>
              <a:gd name="connsiteY13" fmla="*/ 161432 h 3170029"/>
              <a:gd name="connsiteX14" fmla="*/ 1638300 w 2557991"/>
              <a:gd name="connsiteY14" fmla="*/ 354233 h 3170029"/>
              <a:gd name="connsiteX15" fmla="*/ 1701800 w 2557991"/>
              <a:gd name="connsiteY15" fmla="*/ 1309208 h 3170029"/>
              <a:gd name="connsiteX16" fmla="*/ 1828800 w 2557991"/>
              <a:gd name="connsiteY16" fmla="*/ 2174189 h 3170029"/>
              <a:gd name="connsiteX17" fmla="*/ 2019300 w 2557991"/>
              <a:gd name="connsiteY17" fmla="*/ 2816546 h 3170029"/>
              <a:gd name="connsiteX18" fmla="*/ 2222500 w 2557991"/>
              <a:gd name="connsiteY18" fmla="*/ 2981646 h 3170029"/>
              <a:gd name="connsiteX19" fmla="*/ 2425700 w 2557991"/>
              <a:gd name="connsiteY19" fmla="*/ 2994346 h 3170029"/>
              <a:gd name="connsiteX20" fmla="*/ 2527300 w 2557991"/>
              <a:gd name="connsiteY20" fmla="*/ 3146746 h 3170029"/>
              <a:gd name="connsiteX21" fmla="*/ 2552700 w 2557991"/>
              <a:gd name="connsiteY21" fmla="*/ 3134046 h 3170029"/>
              <a:gd name="connsiteX0" fmla="*/ 0 w 2557991"/>
              <a:gd name="connsiteY0" fmla="*/ 3121346 h 3170029"/>
              <a:gd name="connsiteX1" fmla="*/ 152400 w 2557991"/>
              <a:gd name="connsiteY1" fmla="*/ 3045146 h 3170029"/>
              <a:gd name="connsiteX2" fmla="*/ 266700 w 2557991"/>
              <a:gd name="connsiteY2" fmla="*/ 2918146 h 3170029"/>
              <a:gd name="connsiteX3" fmla="*/ 368300 w 2557991"/>
              <a:gd name="connsiteY3" fmla="*/ 2791146 h 3170029"/>
              <a:gd name="connsiteX4" fmla="*/ 457200 w 2557991"/>
              <a:gd name="connsiteY4" fmla="*/ 2753046 h 3170029"/>
              <a:gd name="connsiteX5" fmla="*/ 571500 w 2557991"/>
              <a:gd name="connsiteY5" fmla="*/ 2778446 h 3170029"/>
              <a:gd name="connsiteX6" fmla="*/ 647700 w 2557991"/>
              <a:gd name="connsiteY6" fmla="*/ 2905446 h 3170029"/>
              <a:gd name="connsiteX7" fmla="*/ 711200 w 2557991"/>
              <a:gd name="connsiteY7" fmla="*/ 2994346 h 3170029"/>
              <a:gd name="connsiteX8" fmla="*/ 825500 w 2557991"/>
              <a:gd name="connsiteY8" fmla="*/ 3095946 h 3170029"/>
              <a:gd name="connsiteX9" fmla="*/ 1016000 w 2557991"/>
              <a:gd name="connsiteY9" fmla="*/ 3108646 h 3170029"/>
              <a:gd name="connsiteX10" fmla="*/ 1181100 w 2557991"/>
              <a:gd name="connsiteY10" fmla="*/ 2803846 h 3170029"/>
              <a:gd name="connsiteX11" fmla="*/ 1257300 w 2557991"/>
              <a:gd name="connsiteY11" fmla="*/ 2473646 h 3170029"/>
              <a:gd name="connsiteX12" fmla="*/ 1371600 w 2557991"/>
              <a:gd name="connsiteY12" fmla="*/ 1322829 h 3170029"/>
              <a:gd name="connsiteX13" fmla="*/ 1511300 w 2557991"/>
              <a:gd name="connsiteY13" fmla="*/ 161432 h 3170029"/>
              <a:gd name="connsiteX14" fmla="*/ 1638300 w 2557991"/>
              <a:gd name="connsiteY14" fmla="*/ 354233 h 3170029"/>
              <a:gd name="connsiteX15" fmla="*/ 1739900 w 2557991"/>
              <a:gd name="connsiteY15" fmla="*/ 1179909 h 3170029"/>
              <a:gd name="connsiteX16" fmla="*/ 1828800 w 2557991"/>
              <a:gd name="connsiteY16" fmla="*/ 2174189 h 3170029"/>
              <a:gd name="connsiteX17" fmla="*/ 2019300 w 2557991"/>
              <a:gd name="connsiteY17" fmla="*/ 2816546 h 3170029"/>
              <a:gd name="connsiteX18" fmla="*/ 2222500 w 2557991"/>
              <a:gd name="connsiteY18" fmla="*/ 2981646 h 3170029"/>
              <a:gd name="connsiteX19" fmla="*/ 2425700 w 2557991"/>
              <a:gd name="connsiteY19" fmla="*/ 2994346 h 3170029"/>
              <a:gd name="connsiteX20" fmla="*/ 2527300 w 2557991"/>
              <a:gd name="connsiteY20" fmla="*/ 3146746 h 3170029"/>
              <a:gd name="connsiteX21" fmla="*/ 2552700 w 2557991"/>
              <a:gd name="connsiteY21" fmla="*/ 3134046 h 3170029"/>
              <a:gd name="connsiteX0" fmla="*/ 0 w 2557991"/>
              <a:gd name="connsiteY0" fmla="*/ 3121346 h 3170029"/>
              <a:gd name="connsiteX1" fmla="*/ 152400 w 2557991"/>
              <a:gd name="connsiteY1" fmla="*/ 3045146 h 3170029"/>
              <a:gd name="connsiteX2" fmla="*/ 266700 w 2557991"/>
              <a:gd name="connsiteY2" fmla="*/ 2918146 h 3170029"/>
              <a:gd name="connsiteX3" fmla="*/ 368300 w 2557991"/>
              <a:gd name="connsiteY3" fmla="*/ 2791146 h 3170029"/>
              <a:gd name="connsiteX4" fmla="*/ 457200 w 2557991"/>
              <a:gd name="connsiteY4" fmla="*/ 2753046 h 3170029"/>
              <a:gd name="connsiteX5" fmla="*/ 571500 w 2557991"/>
              <a:gd name="connsiteY5" fmla="*/ 2778446 h 3170029"/>
              <a:gd name="connsiteX6" fmla="*/ 647700 w 2557991"/>
              <a:gd name="connsiteY6" fmla="*/ 2905446 h 3170029"/>
              <a:gd name="connsiteX7" fmla="*/ 711200 w 2557991"/>
              <a:gd name="connsiteY7" fmla="*/ 2994346 h 3170029"/>
              <a:gd name="connsiteX8" fmla="*/ 825500 w 2557991"/>
              <a:gd name="connsiteY8" fmla="*/ 3095946 h 3170029"/>
              <a:gd name="connsiteX9" fmla="*/ 1016000 w 2557991"/>
              <a:gd name="connsiteY9" fmla="*/ 3108646 h 3170029"/>
              <a:gd name="connsiteX10" fmla="*/ 1181100 w 2557991"/>
              <a:gd name="connsiteY10" fmla="*/ 2803846 h 3170029"/>
              <a:gd name="connsiteX11" fmla="*/ 1257300 w 2557991"/>
              <a:gd name="connsiteY11" fmla="*/ 2473646 h 3170029"/>
              <a:gd name="connsiteX12" fmla="*/ 1371600 w 2557991"/>
              <a:gd name="connsiteY12" fmla="*/ 1322829 h 3170029"/>
              <a:gd name="connsiteX13" fmla="*/ 1511300 w 2557991"/>
              <a:gd name="connsiteY13" fmla="*/ 161432 h 3170029"/>
              <a:gd name="connsiteX14" fmla="*/ 1638300 w 2557991"/>
              <a:gd name="connsiteY14" fmla="*/ 354233 h 3170029"/>
              <a:gd name="connsiteX15" fmla="*/ 1739900 w 2557991"/>
              <a:gd name="connsiteY15" fmla="*/ 1179909 h 3170029"/>
              <a:gd name="connsiteX16" fmla="*/ 1866900 w 2557991"/>
              <a:gd name="connsiteY16" fmla="*/ 2122469 h 3170029"/>
              <a:gd name="connsiteX17" fmla="*/ 2019300 w 2557991"/>
              <a:gd name="connsiteY17" fmla="*/ 2816546 h 3170029"/>
              <a:gd name="connsiteX18" fmla="*/ 2222500 w 2557991"/>
              <a:gd name="connsiteY18" fmla="*/ 2981646 h 3170029"/>
              <a:gd name="connsiteX19" fmla="*/ 2425700 w 2557991"/>
              <a:gd name="connsiteY19" fmla="*/ 2994346 h 3170029"/>
              <a:gd name="connsiteX20" fmla="*/ 2527300 w 2557991"/>
              <a:gd name="connsiteY20" fmla="*/ 3146746 h 3170029"/>
              <a:gd name="connsiteX21" fmla="*/ 2552700 w 2557991"/>
              <a:gd name="connsiteY21" fmla="*/ 3134046 h 3170029"/>
              <a:gd name="connsiteX0" fmla="*/ 0 w 2557991"/>
              <a:gd name="connsiteY0" fmla="*/ 3121346 h 3170029"/>
              <a:gd name="connsiteX1" fmla="*/ 152400 w 2557991"/>
              <a:gd name="connsiteY1" fmla="*/ 3045146 h 3170029"/>
              <a:gd name="connsiteX2" fmla="*/ 266700 w 2557991"/>
              <a:gd name="connsiteY2" fmla="*/ 2918146 h 3170029"/>
              <a:gd name="connsiteX3" fmla="*/ 368300 w 2557991"/>
              <a:gd name="connsiteY3" fmla="*/ 2791146 h 3170029"/>
              <a:gd name="connsiteX4" fmla="*/ 457200 w 2557991"/>
              <a:gd name="connsiteY4" fmla="*/ 2753046 h 3170029"/>
              <a:gd name="connsiteX5" fmla="*/ 571500 w 2557991"/>
              <a:gd name="connsiteY5" fmla="*/ 2778446 h 3170029"/>
              <a:gd name="connsiteX6" fmla="*/ 647700 w 2557991"/>
              <a:gd name="connsiteY6" fmla="*/ 2905446 h 3170029"/>
              <a:gd name="connsiteX7" fmla="*/ 711200 w 2557991"/>
              <a:gd name="connsiteY7" fmla="*/ 2994346 h 3170029"/>
              <a:gd name="connsiteX8" fmla="*/ 825500 w 2557991"/>
              <a:gd name="connsiteY8" fmla="*/ 3095946 h 3170029"/>
              <a:gd name="connsiteX9" fmla="*/ 1016000 w 2557991"/>
              <a:gd name="connsiteY9" fmla="*/ 3108646 h 3170029"/>
              <a:gd name="connsiteX10" fmla="*/ 1181100 w 2557991"/>
              <a:gd name="connsiteY10" fmla="*/ 2803846 h 3170029"/>
              <a:gd name="connsiteX11" fmla="*/ 1257300 w 2557991"/>
              <a:gd name="connsiteY11" fmla="*/ 2473646 h 3170029"/>
              <a:gd name="connsiteX12" fmla="*/ 1371600 w 2557991"/>
              <a:gd name="connsiteY12" fmla="*/ 1322829 h 3170029"/>
              <a:gd name="connsiteX13" fmla="*/ 1511300 w 2557991"/>
              <a:gd name="connsiteY13" fmla="*/ 161432 h 3170029"/>
              <a:gd name="connsiteX14" fmla="*/ 1638300 w 2557991"/>
              <a:gd name="connsiteY14" fmla="*/ 354233 h 3170029"/>
              <a:gd name="connsiteX15" fmla="*/ 1739900 w 2557991"/>
              <a:gd name="connsiteY15" fmla="*/ 1179909 h 3170029"/>
              <a:gd name="connsiteX16" fmla="*/ 1866900 w 2557991"/>
              <a:gd name="connsiteY16" fmla="*/ 2122469 h 3170029"/>
              <a:gd name="connsiteX17" fmla="*/ 2019300 w 2557991"/>
              <a:gd name="connsiteY17" fmla="*/ 2738967 h 3170029"/>
              <a:gd name="connsiteX18" fmla="*/ 2222500 w 2557991"/>
              <a:gd name="connsiteY18" fmla="*/ 2981646 h 3170029"/>
              <a:gd name="connsiteX19" fmla="*/ 2425700 w 2557991"/>
              <a:gd name="connsiteY19" fmla="*/ 2994346 h 3170029"/>
              <a:gd name="connsiteX20" fmla="*/ 2527300 w 2557991"/>
              <a:gd name="connsiteY20" fmla="*/ 3146746 h 3170029"/>
              <a:gd name="connsiteX21" fmla="*/ 2552700 w 2557991"/>
              <a:gd name="connsiteY21" fmla="*/ 3134046 h 3170029"/>
              <a:gd name="connsiteX0" fmla="*/ 0 w 2557991"/>
              <a:gd name="connsiteY0" fmla="*/ 3121346 h 3170029"/>
              <a:gd name="connsiteX1" fmla="*/ 152400 w 2557991"/>
              <a:gd name="connsiteY1" fmla="*/ 3045146 h 3170029"/>
              <a:gd name="connsiteX2" fmla="*/ 266700 w 2557991"/>
              <a:gd name="connsiteY2" fmla="*/ 2918146 h 3170029"/>
              <a:gd name="connsiteX3" fmla="*/ 368300 w 2557991"/>
              <a:gd name="connsiteY3" fmla="*/ 2791146 h 3170029"/>
              <a:gd name="connsiteX4" fmla="*/ 457200 w 2557991"/>
              <a:gd name="connsiteY4" fmla="*/ 2753046 h 3170029"/>
              <a:gd name="connsiteX5" fmla="*/ 571500 w 2557991"/>
              <a:gd name="connsiteY5" fmla="*/ 2778446 h 3170029"/>
              <a:gd name="connsiteX6" fmla="*/ 647700 w 2557991"/>
              <a:gd name="connsiteY6" fmla="*/ 2905446 h 3170029"/>
              <a:gd name="connsiteX7" fmla="*/ 711200 w 2557991"/>
              <a:gd name="connsiteY7" fmla="*/ 2994346 h 3170029"/>
              <a:gd name="connsiteX8" fmla="*/ 825500 w 2557991"/>
              <a:gd name="connsiteY8" fmla="*/ 3095946 h 3170029"/>
              <a:gd name="connsiteX9" fmla="*/ 1016000 w 2557991"/>
              <a:gd name="connsiteY9" fmla="*/ 3108646 h 3170029"/>
              <a:gd name="connsiteX10" fmla="*/ 1181100 w 2557991"/>
              <a:gd name="connsiteY10" fmla="*/ 2803846 h 3170029"/>
              <a:gd name="connsiteX11" fmla="*/ 1244600 w 2557991"/>
              <a:gd name="connsiteY11" fmla="*/ 2344347 h 3170029"/>
              <a:gd name="connsiteX12" fmla="*/ 1371600 w 2557991"/>
              <a:gd name="connsiteY12" fmla="*/ 1322829 h 3170029"/>
              <a:gd name="connsiteX13" fmla="*/ 1511300 w 2557991"/>
              <a:gd name="connsiteY13" fmla="*/ 161432 h 3170029"/>
              <a:gd name="connsiteX14" fmla="*/ 1638300 w 2557991"/>
              <a:gd name="connsiteY14" fmla="*/ 354233 h 3170029"/>
              <a:gd name="connsiteX15" fmla="*/ 1739900 w 2557991"/>
              <a:gd name="connsiteY15" fmla="*/ 1179909 h 3170029"/>
              <a:gd name="connsiteX16" fmla="*/ 1866900 w 2557991"/>
              <a:gd name="connsiteY16" fmla="*/ 2122469 h 3170029"/>
              <a:gd name="connsiteX17" fmla="*/ 2019300 w 2557991"/>
              <a:gd name="connsiteY17" fmla="*/ 2738967 h 3170029"/>
              <a:gd name="connsiteX18" fmla="*/ 2222500 w 2557991"/>
              <a:gd name="connsiteY18" fmla="*/ 2981646 h 3170029"/>
              <a:gd name="connsiteX19" fmla="*/ 2425700 w 2557991"/>
              <a:gd name="connsiteY19" fmla="*/ 2994346 h 3170029"/>
              <a:gd name="connsiteX20" fmla="*/ 2527300 w 2557991"/>
              <a:gd name="connsiteY20" fmla="*/ 3146746 h 3170029"/>
              <a:gd name="connsiteX21" fmla="*/ 2552700 w 2557991"/>
              <a:gd name="connsiteY21" fmla="*/ 3134046 h 3170029"/>
              <a:gd name="connsiteX0" fmla="*/ 0 w 2557991"/>
              <a:gd name="connsiteY0" fmla="*/ 3121346 h 3170029"/>
              <a:gd name="connsiteX1" fmla="*/ 152400 w 2557991"/>
              <a:gd name="connsiteY1" fmla="*/ 3045146 h 3170029"/>
              <a:gd name="connsiteX2" fmla="*/ 266700 w 2557991"/>
              <a:gd name="connsiteY2" fmla="*/ 2918146 h 3170029"/>
              <a:gd name="connsiteX3" fmla="*/ 368300 w 2557991"/>
              <a:gd name="connsiteY3" fmla="*/ 2791146 h 3170029"/>
              <a:gd name="connsiteX4" fmla="*/ 457200 w 2557991"/>
              <a:gd name="connsiteY4" fmla="*/ 2753046 h 3170029"/>
              <a:gd name="connsiteX5" fmla="*/ 571500 w 2557991"/>
              <a:gd name="connsiteY5" fmla="*/ 2778446 h 3170029"/>
              <a:gd name="connsiteX6" fmla="*/ 647700 w 2557991"/>
              <a:gd name="connsiteY6" fmla="*/ 2905446 h 3170029"/>
              <a:gd name="connsiteX7" fmla="*/ 711200 w 2557991"/>
              <a:gd name="connsiteY7" fmla="*/ 2994346 h 3170029"/>
              <a:gd name="connsiteX8" fmla="*/ 825500 w 2557991"/>
              <a:gd name="connsiteY8" fmla="*/ 3095946 h 3170029"/>
              <a:gd name="connsiteX9" fmla="*/ 1016000 w 2557991"/>
              <a:gd name="connsiteY9" fmla="*/ 3108646 h 3170029"/>
              <a:gd name="connsiteX10" fmla="*/ 1117600 w 2557991"/>
              <a:gd name="connsiteY10" fmla="*/ 2752127 h 3170029"/>
              <a:gd name="connsiteX11" fmla="*/ 1244600 w 2557991"/>
              <a:gd name="connsiteY11" fmla="*/ 2344347 h 3170029"/>
              <a:gd name="connsiteX12" fmla="*/ 1371600 w 2557991"/>
              <a:gd name="connsiteY12" fmla="*/ 1322829 h 3170029"/>
              <a:gd name="connsiteX13" fmla="*/ 1511300 w 2557991"/>
              <a:gd name="connsiteY13" fmla="*/ 161432 h 3170029"/>
              <a:gd name="connsiteX14" fmla="*/ 1638300 w 2557991"/>
              <a:gd name="connsiteY14" fmla="*/ 354233 h 3170029"/>
              <a:gd name="connsiteX15" fmla="*/ 1739900 w 2557991"/>
              <a:gd name="connsiteY15" fmla="*/ 1179909 h 3170029"/>
              <a:gd name="connsiteX16" fmla="*/ 1866900 w 2557991"/>
              <a:gd name="connsiteY16" fmla="*/ 2122469 h 3170029"/>
              <a:gd name="connsiteX17" fmla="*/ 2019300 w 2557991"/>
              <a:gd name="connsiteY17" fmla="*/ 2738967 h 3170029"/>
              <a:gd name="connsiteX18" fmla="*/ 2222500 w 2557991"/>
              <a:gd name="connsiteY18" fmla="*/ 2981646 h 3170029"/>
              <a:gd name="connsiteX19" fmla="*/ 2425700 w 2557991"/>
              <a:gd name="connsiteY19" fmla="*/ 2994346 h 3170029"/>
              <a:gd name="connsiteX20" fmla="*/ 2527300 w 2557991"/>
              <a:gd name="connsiteY20" fmla="*/ 3146746 h 3170029"/>
              <a:gd name="connsiteX21" fmla="*/ 2552700 w 2557991"/>
              <a:gd name="connsiteY21" fmla="*/ 3134046 h 3170029"/>
              <a:gd name="connsiteX0" fmla="*/ 0 w 2557991"/>
              <a:gd name="connsiteY0" fmla="*/ 3138587 h 3187270"/>
              <a:gd name="connsiteX1" fmla="*/ 152400 w 2557991"/>
              <a:gd name="connsiteY1" fmla="*/ 3062387 h 3187270"/>
              <a:gd name="connsiteX2" fmla="*/ 266700 w 2557991"/>
              <a:gd name="connsiteY2" fmla="*/ 2935387 h 3187270"/>
              <a:gd name="connsiteX3" fmla="*/ 368300 w 2557991"/>
              <a:gd name="connsiteY3" fmla="*/ 2808387 h 3187270"/>
              <a:gd name="connsiteX4" fmla="*/ 457200 w 2557991"/>
              <a:gd name="connsiteY4" fmla="*/ 2770287 h 3187270"/>
              <a:gd name="connsiteX5" fmla="*/ 571500 w 2557991"/>
              <a:gd name="connsiteY5" fmla="*/ 2795687 h 3187270"/>
              <a:gd name="connsiteX6" fmla="*/ 647700 w 2557991"/>
              <a:gd name="connsiteY6" fmla="*/ 2922687 h 3187270"/>
              <a:gd name="connsiteX7" fmla="*/ 711200 w 2557991"/>
              <a:gd name="connsiteY7" fmla="*/ 3011587 h 3187270"/>
              <a:gd name="connsiteX8" fmla="*/ 825500 w 2557991"/>
              <a:gd name="connsiteY8" fmla="*/ 3113187 h 3187270"/>
              <a:gd name="connsiteX9" fmla="*/ 1016000 w 2557991"/>
              <a:gd name="connsiteY9" fmla="*/ 3125887 h 3187270"/>
              <a:gd name="connsiteX10" fmla="*/ 1117600 w 2557991"/>
              <a:gd name="connsiteY10" fmla="*/ 2769368 h 3187270"/>
              <a:gd name="connsiteX11" fmla="*/ 1244600 w 2557991"/>
              <a:gd name="connsiteY11" fmla="*/ 2361588 h 3187270"/>
              <a:gd name="connsiteX12" fmla="*/ 1371600 w 2557991"/>
              <a:gd name="connsiteY12" fmla="*/ 1340070 h 3187270"/>
              <a:gd name="connsiteX13" fmla="*/ 1511300 w 2557991"/>
              <a:gd name="connsiteY13" fmla="*/ 178673 h 3187270"/>
              <a:gd name="connsiteX14" fmla="*/ 1625600 w 2557991"/>
              <a:gd name="connsiteY14" fmla="*/ 268035 h 3187270"/>
              <a:gd name="connsiteX15" fmla="*/ 1739900 w 2557991"/>
              <a:gd name="connsiteY15" fmla="*/ 1197150 h 3187270"/>
              <a:gd name="connsiteX16" fmla="*/ 1866900 w 2557991"/>
              <a:gd name="connsiteY16" fmla="*/ 2139710 h 3187270"/>
              <a:gd name="connsiteX17" fmla="*/ 2019300 w 2557991"/>
              <a:gd name="connsiteY17" fmla="*/ 2756208 h 3187270"/>
              <a:gd name="connsiteX18" fmla="*/ 2222500 w 2557991"/>
              <a:gd name="connsiteY18" fmla="*/ 2998887 h 3187270"/>
              <a:gd name="connsiteX19" fmla="*/ 2425700 w 2557991"/>
              <a:gd name="connsiteY19" fmla="*/ 3011587 h 3187270"/>
              <a:gd name="connsiteX20" fmla="*/ 2527300 w 2557991"/>
              <a:gd name="connsiteY20" fmla="*/ 3163987 h 3187270"/>
              <a:gd name="connsiteX21" fmla="*/ 2552700 w 2557991"/>
              <a:gd name="connsiteY21" fmla="*/ 3151287 h 3187270"/>
              <a:gd name="connsiteX0" fmla="*/ 0 w 2557991"/>
              <a:gd name="connsiteY0" fmla="*/ 3142898 h 3191581"/>
              <a:gd name="connsiteX1" fmla="*/ 152400 w 2557991"/>
              <a:gd name="connsiteY1" fmla="*/ 3066698 h 3191581"/>
              <a:gd name="connsiteX2" fmla="*/ 266700 w 2557991"/>
              <a:gd name="connsiteY2" fmla="*/ 2939698 h 3191581"/>
              <a:gd name="connsiteX3" fmla="*/ 368300 w 2557991"/>
              <a:gd name="connsiteY3" fmla="*/ 2812698 h 3191581"/>
              <a:gd name="connsiteX4" fmla="*/ 457200 w 2557991"/>
              <a:gd name="connsiteY4" fmla="*/ 2774598 h 3191581"/>
              <a:gd name="connsiteX5" fmla="*/ 571500 w 2557991"/>
              <a:gd name="connsiteY5" fmla="*/ 2799998 h 3191581"/>
              <a:gd name="connsiteX6" fmla="*/ 647700 w 2557991"/>
              <a:gd name="connsiteY6" fmla="*/ 2926998 h 3191581"/>
              <a:gd name="connsiteX7" fmla="*/ 711200 w 2557991"/>
              <a:gd name="connsiteY7" fmla="*/ 3015898 h 3191581"/>
              <a:gd name="connsiteX8" fmla="*/ 825500 w 2557991"/>
              <a:gd name="connsiteY8" fmla="*/ 3117498 h 3191581"/>
              <a:gd name="connsiteX9" fmla="*/ 1016000 w 2557991"/>
              <a:gd name="connsiteY9" fmla="*/ 3130198 h 3191581"/>
              <a:gd name="connsiteX10" fmla="*/ 1117600 w 2557991"/>
              <a:gd name="connsiteY10" fmla="*/ 2773679 h 3191581"/>
              <a:gd name="connsiteX11" fmla="*/ 1244600 w 2557991"/>
              <a:gd name="connsiteY11" fmla="*/ 2365899 h 3191581"/>
              <a:gd name="connsiteX12" fmla="*/ 1371600 w 2557991"/>
              <a:gd name="connsiteY12" fmla="*/ 1370241 h 3191581"/>
              <a:gd name="connsiteX13" fmla="*/ 1511300 w 2557991"/>
              <a:gd name="connsiteY13" fmla="*/ 182984 h 3191581"/>
              <a:gd name="connsiteX14" fmla="*/ 1625600 w 2557991"/>
              <a:gd name="connsiteY14" fmla="*/ 272346 h 3191581"/>
              <a:gd name="connsiteX15" fmla="*/ 1739900 w 2557991"/>
              <a:gd name="connsiteY15" fmla="*/ 1201461 h 3191581"/>
              <a:gd name="connsiteX16" fmla="*/ 1866900 w 2557991"/>
              <a:gd name="connsiteY16" fmla="*/ 2144021 h 3191581"/>
              <a:gd name="connsiteX17" fmla="*/ 2019300 w 2557991"/>
              <a:gd name="connsiteY17" fmla="*/ 2760519 h 3191581"/>
              <a:gd name="connsiteX18" fmla="*/ 2222500 w 2557991"/>
              <a:gd name="connsiteY18" fmla="*/ 3003198 h 3191581"/>
              <a:gd name="connsiteX19" fmla="*/ 2425700 w 2557991"/>
              <a:gd name="connsiteY19" fmla="*/ 3015898 h 3191581"/>
              <a:gd name="connsiteX20" fmla="*/ 2527300 w 2557991"/>
              <a:gd name="connsiteY20" fmla="*/ 3168298 h 3191581"/>
              <a:gd name="connsiteX21" fmla="*/ 2552700 w 2557991"/>
              <a:gd name="connsiteY21" fmla="*/ 3155598 h 319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57991" h="3191581">
                <a:moveTo>
                  <a:pt x="0" y="3142898"/>
                </a:moveTo>
                <a:cubicBezTo>
                  <a:pt x="53975" y="3121731"/>
                  <a:pt x="107950" y="3100565"/>
                  <a:pt x="152400" y="3066698"/>
                </a:cubicBezTo>
                <a:cubicBezTo>
                  <a:pt x="196850" y="3032831"/>
                  <a:pt x="230717" y="2982031"/>
                  <a:pt x="266700" y="2939698"/>
                </a:cubicBezTo>
                <a:cubicBezTo>
                  <a:pt x="302683" y="2897365"/>
                  <a:pt x="336550" y="2840215"/>
                  <a:pt x="368300" y="2812698"/>
                </a:cubicBezTo>
                <a:cubicBezTo>
                  <a:pt x="400050" y="2785181"/>
                  <a:pt x="423333" y="2776715"/>
                  <a:pt x="457200" y="2774598"/>
                </a:cubicBezTo>
                <a:cubicBezTo>
                  <a:pt x="491067" y="2772481"/>
                  <a:pt x="539750" y="2774598"/>
                  <a:pt x="571500" y="2799998"/>
                </a:cubicBezTo>
                <a:cubicBezTo>
                  <a:pt x="603250" y="2825398"/>
                  <a:pt x="624417" y="2891015"/>
                  <a:pt x="647700" y="2926998"/>
                </a:cubicBezTo>
                <a:cubicBezTo>
                  <a:pt x="670983" y="2962981"/>
                  <a:pt x="681567" y="2984148"/>
                  <a:pt x="711200" y="3015898"/>
                </a:cubicBezTo>
                <a:cubicBezTo>
                  <a:pt x="740833" y="3047648"/>
                  <a:pt x="774700" y="3098448"/>
                  <a:pt x="825500" y="3117498"/>
                </a:cubicBezTo>
                <a:cubicBezTo>
                  <a:pt x="876300" y="3136548"/>
                  <a:pt x="967317" y="3187501"/>
                  <a:pt x="1016000" y="3130198"/>
                </a:cubicBezTo>
                <a:cubicBezTo>
                  <a:pt x="1064683" y="3072895"/>
                  <a:pt x="1079500" y="2901062"/>
                  <a:pt x="1117600" y="2773679"/>
                </a:cubicBezTo>
                <a:cubicBezTo>
                  <a:pt x="1155700" y="2646296"/>
                  <a:pt x="1244600" y="2365899"/>
                  <a:pt x="1244600" y="2365899"/>
                </a:cubicBezTo>
                <a:cubicBezTo>
                  <a:pt x="1284817" y="2192332"/>
                  <a:pt x="1327150" y="1734060"/>
                  <a:pt x="1371600" y="1370241"/>
                </a:cubicBezTo>
                <a:cubicBezTo>
                  <a:pt x="1416050" y="1006422"/>
                  <a:pt x="1468967" y="365967"/>
                  <a:pt x="1511300" y="182984"/>
                </a:cubicBezTo>
                <a:cubicBezTo>
                  <a:pt x="1553633" y="1"/>
                  <a:pt x="1625600" y="272346"/>
                  <a:pt x="1625600" y="272346"/>
                </a:cubicBezTo>
                <a:cubicBezTo>
                  <a:pt x="1638300" y="285046"/>
                  <a:pt x="1699683" y="889515"/>
                  <a:pt x="1739900" y="1201461"/>
                </a:cubicBezTo>
                <a:cubicBezTo>
                  <a:pt x="1780117" y="1513407"/>
                  <a:pt x="1820333" y="1884178"/>
                  <a:pt x="1866900" y="2144021"/>
                </a:cubicBezTo>
                <a:cubicBezTo>
                  <a:pt x="1913467" y="2403864"/>
                  <a:pt x="1960033" y="2617323"/>
                  <a:pt x="2019300" y="2760519"/>
                </a:cubicBezTo>
                <a:cubicBezTo>
                  <a:pt x="2078567" y="2903715"/>
                  <a:pt x="2154767" y="2960635"/>
                  <a:pt x="2222500" y="3003198"/>
                </a:cubicBezTo>
                <a:cubicBezTo>
                  <a:pt x="2290233" y="3045761"/>
                  <a:pt x="2374900" y="2988381"/>
                  <a:pt x="2425700" y="3015898"/>
                </a:cubicBezTo>
                <a:cubicBezTo>
                  <a:pt x="2476500" y="3043415"/>
                  <a:pt x="2506133" y="3145015"/>
                  <a:pt x="2527300" y="3168298"/>
                </a:cubicBezTo>
                <a:cubicBezTo>
                  <a:pt x="2548467" y="3191581"/>
                  <a:pt x="2557991" y="3151364"/>
                  <a:pt x="2552700" y="3155598"/>
                </a:cubicBezTo>
              </a:path>
            </a:pathLst>
          </a:custGeom>
          <a:ln w="1016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7" name="6 Forma libre">
            <a:extLst>
              <a:ext uri="{FF2B5EF4-FFF2-40B4-BE49-F238E27FC236}">
                <a16:creationId xmlns:a16="http://schemas.microsoft.com/office/drawing/2014/main" id="{B0E43F93-DB83-A2B6-B9D7-ED02FC1DFAC3}"/>
              </a:ext>
            </a:extLst>
          </p:cNvPr>
          <p:cNvSpPr/>
          <p:nvPr/>
        </p:nvSpPr>
        <p:spPr>
          <a:xfrm>
            <a:off x="7861300" y="1879600"/>
            <a:ext cx="1422400" cy="1765300"/>
          </a:xfrm>
          <a:custGeom>
            <a:avLst/>
            <a:gdLst>
              <a:gd name="connsiteX0" fmla="*/ 0 w 1295400"/>
              <a:gd name="connsiteY0" fmla="*/ 1540933 h 1756833"/>
              <a:gd name="connsiteX1" fmla="*/ 165100 w 1295400"/>
              <a:gd name="connsiteY1" fmla="*/ 1248833 h 1756833"/>
              <a:gd name="connsiteX2" fmla="*/ 279400 w 1295400"/>
              <a:gd name="connsiteY2" fmla="*/ 804333 h 1756833"/>
              <a:gd name="connsiteX3" fmla="*/ 406400 w 1295400"/>
              <a:gd name="connsiteY3" fmla="*/ 372533 h 1756833"/>
              <a:gd name="connsiteX4" fmla="*/ 520700 w 1295400"/>
              <a:gd name="connsiteY4" fmla="*/ 93133 h 1756833"/>
              <a:gd name="connsiteX5" fmla="*/ 711200 w 1295400"/>
              <a:gd name="connsiteY5" fmla="*/ 4233 h 1756833"/>
              <a:gd name="connsiteX6" fmla="*/ 850900 w 1295400"/>
              <a:gd name="connsiteY6" fmla="*/ 67733 h 1756833"/>
              <a:gd name="connsiteX7" fmla="*/ 850900 w 1295400"/>
              <a:gd name="connsiteY7" fmla="*/ 143933 h 1756833"/>
              <a:gd name="connsiteX8" fmla="*/ 977900 w 1295400"/>
              <a:gd name="connsiteY8" fmla="*/ 855133 h 1756833"/>
              <a:gd name="connsiteX9" fmla="*/ 1092200 w 1295400"/>
              <a:gd name="connsiteY9" fmla="*/ 1299633 h 1756833"/>
              <a:gd name="connsiteX10" fmla="*/ 1231900 w 1295400"/>
              <a:gd name="connsiteY10" fmla="*/ 1629833 h 1756833"/>
              <a:gd name="connsiteX11" fmla="*/ 1295400 w 1295400"/>
              <a:gd name="connsiteY11" fmla="*/ 1756833 h 1756833"/>
              <a:gd name="connsiteX0" fmla="*/ 0 w 1295400"/>
              <a:gd name="connsiteY0" fmla="*/ 1615017 h 1830917"/>
              <a:gd name="connsiteX1" fmla="*/ 165100 w 1295400"/>
              <a:gd name="connsiteY1" fmla="*/ 1322917 h 1830917"/>
              <a:gd name="connsiteX2" fmla="*/ 279400 w 1295400"/>
              <a:gd name="connsiteY2" fmla="*/ 878417 h 1830917"/>
              <a:gd name="connsiteX3" fmla="*/ 406400 w 1295400"/>
              <a:gd name="connsiteY3" fmla="*/ 446617 h 1830917"/>
              <a:gd name="connsiteX4" fmla="*/ 520700 w 1295400"/>
              <a:gd name="connsiteY4" fmla="*/ 167217 h 1830917"/>
              <a:gd name="connsiteX5" fmla="*/ 711200 w 1295400"/>
              <a:gd name="connsiteY5" fmla="*/ 78317 h 1830917"/>
              <a:gd name="connsiteX6" fmla="*/ 850900 w 1295400"/>
              <a:gd name="connsiteY6" fmla="*/ 141817 h 1830917"/>
              <a:gd name="connsiteX7" fmla="*/ 977900 w 1295400"/>
              <a:gd name="connsiteY7" fmla="*/ 929217 h 1830917"/>
              <a:gd name="connsiteX8" fmla="*/ 1092200 w 1295400"/>
              <a:gd name="connsiteY8" fmla="*/ 1373717 h 1830917"/>
              <a:gd name="connsiteX9" fmla="*/ 1231900 w 1295400"/>
              <a:gd name="connsiteY9" fmla="*/ 1703917 h 1830917"/>
              <a:gd name="connsiteX10" fmla="*/ 1295400 w 1295400"/>
              <a:gd name="connsiteY10" fmla="*/ 1830917 h 1830917"/>
              <a:gd name="connsiteX0" fmla="*/ 0 w 1295400"/>
              <a:gd name="connsiteY0" fmla="*/ 1579033 h 1794933"/>
              <a:gd name="connsiteX1" fmla="*/ 165100 w 1295400"/>
              <a:gd name="connsiteY1" fmla="*/ 1286933 h 1794933"/>
              <a:gd name="connsiteX2" fmla="*/ 279400 w 1295400"/>
              <a:gd name="connsiteY2" fmla="*/ 842433 h 1794933"/>
              <a:gd name="connsiteX3" fmla="*/ 406400 w 1295400"/>
              <a:gd name="connsiteY3" fmla="*/ 410633 h 1794933"/>
              <a:gd name="connsiteX4" fmla="*/ 520700 w 1295400"/>
              <a:gd name="connsiteY4" fmla="*/ 131233 h 1794933"/>
              <a:gd name="connsiteX5" fmla="*/ 711200 w 1295400"/>
              <a:gd name="connsiteY5" fmla="*/ 42333 h 1794933"/>
              <a:gd name="connsiteX6" fmla="*/ 838200 w 1295400"/>
              <a:gd name="connsiteY6" fmla="*/ 385233 h 1794933"/>
              <a:gd name="connsiteX7" fmla="*/ 977900 w 1295400"/>
              <a:gd name="connsiteY7" fmla="*/ 893233 h 1794933"/>
              <a:gd name="connsiteX8" fmla="*/ 1092200 w 1295400"/>
              <a:gd name="connsiteY8" fmla="*/ 1337733 h 1794933"/>
              <a:gd name="connsiteX9" fmla="*/ 1231900 w 1295400"/>
              <a:gd name="connsiteY9" fmla="*/ 1667933 h 1794933"/>
              <a:gd name="connsiteX10" fmla="*/ 1295400 w 1295400"/>
              <a:gd name="connsiteY10" fmla="*/ 1794933 h 1794933"/>
              <a:gd name="connsiteX0" fmla="*/ 0 w 1422400"/>
              <a:gd name="connsiteY0" fmla="*/ 1579033 h 1820333"/>
              <a:gd name="connsiteX1" fmla="*/ 165100 w 1422400"/>
              <a:gd name="connsiteY1" fmla="*/ 1286933 h 1820333"/>
              <a:gd name="connsiteX2" fmla="*/ 279400 w 1422400"/>
              <a:gd name="connsiteY2" fmla="*/ 842433 h 1820333"/>
              <a:gd name="connsiteX3" fmla="*/ 406400 w 1422400"/>
              <a:gd name="connsiteY3" fmla="*/ 410633 h 1820333"/>
              <a:gd name="connsiteX4" fmla="*/ 520700 w 1422400"/>
              <a:gd name="connsiteY4" fmla="*/ 131233 h 1820333"/>
              <a:gd name="connsiteX5" fmla="*/ 711200 w 1422400"/>
              <a:gd name="connsiteY5" fmla="*/ 42333 h 1820333"/>
              <a:gd name="connsiteX6" fmla="*/ 838200 w 1422400"/>
              <a:gd name="connsiteY6" fmla="*/ 385233 h 1820333"/>
              <a:gd name="connsiteX7" fmla="*/ 977900 w 1422400"/>
              <a:gd name="connsiteY7" fmla="*/ 893233 h 1820333"/>
              <a:gd name="connsiteX8" fmla="*/ 1092200 w 1422400"/>
              <a:gd name="connsiteY8" fmla="*/ 1337733 h 1820333"/>
              <a:gd name="connsiteX9" fmla="*/ 1231900 w 1422400"/>
              <a:gd name="connsiteY9" fmla="*/ 1667933 h 1820333"/>
              <a:gd name="connsiteX10" fmla="*/ 1422400 w 1422400"/>
              <a:gd name="connsiteY10" fmla="*/ 1820333 h 182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400" h="1820333">
                <a:moveTo>
                  <a:pt x="0" y="1579033"/>
                </a:moveTo>
                <a:cubicBezTo>
                  <a:pt x="59266" y="1494366"/>
                  <a:pt x="118533" y="1409700"/>
                  <a:pt x="165100" y="1286933"/>
                </a:cubicBezTo>
                <a:cubicBezTo>
                  <a:pt x="211667" y="1164166"/>
                  <a:pt x="239183" y="988483"/>
                  <a:pt x="279400" y="842433"/>
                </a:cubicBezTo>
                <a:cubicBezTo>
                  <a:pt x="319617" y="696383"/>
                  <a:pt x="366183" y="529166"/>
                  <a:pt x="406400" y="410633"/>
                </a:cubicBezTo>
                <a:cubicBezTo>
                  <a:pt x="446617" y="292100"/>
                  <a:pt x="469900" y="192616"/>
                  <a:pt x="520700" y="131233"/>
                </a:cubicBezTo>
                <a:cubicBezTo>
                  <a:pt x="571500" y="69850"/>
                  <a:pt x="658283" y="0"/>
                  <a:pt x="711200" y="42333"/>
                </a:cubicBezTo>
                <a:cubicBezTo>
                  <a:pt x="764117" y="84666"/>
                  <a:pt x="793750" y="243416"/>
                  <a:pt x="838200" y="385233"/>
                </a:cubicBezTo>
                <a:cubicBezTo>
                  <a:pt x="882650" y="527050"/>
                  <a:pt x="935567" y="734483"/>
                  <a:pt x="977900" y="893233"/>
                </a:cubicBezTo>
                <a:cubicBezTo>
                  <a:pt x="1020233" y="1051983"/>
                  <a:pt x="1049867" y="1208617"/>
                  <a:pt x="1092200" y="1337733"/>
                </a:cubicBezTo>
                <a:cubicBezTo>
                  <a:pt x="1134533" y="1466849"/>
                  <a:pt x="1176867" y="1587500"/>
                  <a:pt x="1231900" y="1667933"/>
                </a:cubicBezTo>
                <a:cubicBezTo>
                  <a:pt x="1286933" y="1748366"/>
                  <a:pt x="1407583" y="1794933"/>
                  <a:pt x="1422400" y="1820333"/>
                </a:cubicBezTo>
              </a:path>
            </a:pathLst>
          </a:custGeom>
          <a:ln w="889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21512" name="15 CuadroTexto">
            <a:extLst>
              <a:ext uri="{FF2B5EF4-FFF2-40B4-BE49-F238E27FC236}">
                <a16:creationId xmlns:a16="http://schemas.microsoft.com/office/drawing/2014/main" id="{16B24F0E-09BB-BEB7-3C33-1763BF6A503F}"/>
              </a:ext>
            </a:extLst>
          </p:cNvPr>
          <p:cNvSpPr txBox="1">
            <a:spLocks noChangeArrowheads="1"/>
          </p:cNvSpPr>
          <p:nvPr/>
        </p:nvSpPr>
        <p:spPr bwMode="auto">
          <a:xfrm>
            <a:off x="1373189" y="1146176"/>
            <a:ext cx="16859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a:t>PM</a:t>
            </a:r>
            <a:r>
              <a:rPr lang="es-ES" altLang="en-US" baseline="-25000"/>
              <a:t>10</a:t>
            </a:r>
            <a:endParaRPr lang="es-ES" altLang="en-US" baseline="-25000">
              <a:solidFill>
                <a:srgbClr val="0000FF"/>
              </a:solidFill>
            </a:endParaRPr>
          </a:p>
          <a:p>
            <a:pPr eaLnBrk="1" hangingPunct="1"/>
            <a:r>
              <a:rPr lang="es-ES" altLang="en-US">
                <a:solidFill>
                  <a:srgbClr val="009900"/>
                </a:solidFill>
              </a:rPr>
              <a:t> </a:t>
            </a:r>
          </a:p>
          <a:p>
            <a:pPr eaLnBrk="1" hangingPunct="1"/>
            <a:r>
              <a:rPr lang="es-ES" altLang="en-US">
                <a:solidFill>
                  <a:srgbClr val="009900"/>
                </a:solidFill>
              </a:rPr>
              <a:t>      PM</a:t>
            </a:r>
            <a:r>
              <a:rPr lang="es-ES" altLang="en-US" baseline="-25000">
                <a:solidFill>
                  <a:srgbClr val="009900"/>
                </a:solidFill>
              </a:rPr>
              <a:t>2.5</a:t>
            </a:r>
          </a:p>
          <a:p>
            <a:pPr eaLnBrk="1" hangingPunct="1"/>
            <a:r>
              <a:rPr lang="es-ES" altLang="en-US" baseline="-25000">
                <a:solidFill>
                  <a:srgbClr val="009900"/>
                </a:solidFill>
              </a:rPr>
              <a:t> </a:t>
            </a:r>
            <a:r>
              <a:rPr lang="es-ES" altLang="en-US">
                <a:solidFill>
                  <a:srgbClr val="009900"/>
                </a:solidFill>
              </a:rPr>
              <a:t>     </a:t>
            </a:r>
          </a:p>
          <a:p>
            <a:pPr eaLnBrk="1" hangingPunct="1"/>
            <a:r>
              <a:rPr lang="es-ES" altLang="en-US">
                <a:solidFill>
                  <a:srgbClr val="009900"/>
                </a:solidFill>
              </a:rPr>
              <a:t>      </a:t>
            </a:r>
            <a:r>
              <a:rPr lang="es-ES" altLang="en-US">
                <a:solidFill>
                  <a:srgbClr val="0000FF"/>
                </a:solidFill>
              </a:rPr>
              <a:t>PM</a:t>
            </a:r>
            <a:r>
              <a:rPr lang="es-ES" altLang="en-US" baseline="-25000">
                <a:solidFill>
                  <a:srgbClr val="0000FF"/>
                </a:solidFill>
              </a:rPr>
              <a:t>2.5-10</a:t>
            </a:r>
          </a:p>
        </p:txBody>
      </p:sp>
      <p:sp>
        <p:nvSpPr>
          <p:cNvPr id="19465" name="28 CuadroTexto">
            <a:extLst>
              <a:ext uri="{FF2B5EF4-FFF2-40B4-BE49-F238E27FC236}">
                <a16:creationId xmlns:a16="http://schemas.microsoft.com/office/drawing/2014/main" id="{40AEEE46-771C-9BE6-99D6-2FC578975F3C}"/>
              </a:ext>
            </a:extLst>
          </p:cNvPr>
          <p:cNvSpPr txBox="1">
            <a:spLocks noChangeArrowheads="1"/>
          </p:cNvSpPr>
          <p:nvPr/>
        </p:nvSpPr>
        <p:spPr bwMode="auto">
          <a:xfrm>
            <a:off x="1606550" y="4699000"/>
            <a:ext cx="1898650" cy="369888"/>
          </a:xfrm>
          <a:prstGeom prst="rect">
            <a:avLst/>
          </a:prstGeom>
          <a:noFill/>
          <a:ln w="9525">
            <a:noFill/>
            <a:miter lim="800000"/>
            <a:headEnd/>
            <a:tailEnd/>
          </a:ln>
        </p:spPr>
        <p:txBody>
          <a:bodyPr>
            <a:spAutoFit/>
          </a:bodyPr>
          <a:lstStyle/>
          <a:p>
            <a:pPr algn="ctr">
              <a:defRPr/>
            </a:pPr>
            <a:r>
              <a:rPr lang="es-ES" b="1" dirty="0">
                <a:solidFill>
                  <a:srgbClr val="FF9933"/>
                </a:solidFill>
                <a:effectLst>
                  <a:outerShdw blurRad="38100" dist="38100" dir="2700000" algn="tl">
                    <a:srgbClr val="000000">
                      <a:alpha val="43137"/>
                    </a:srgbClr>
                  </a:outerShdw>
                </a:effectLst>
              </a:rPr>
              <a:t>Mineral </a:t>
            </a:r>
            <a:r>
              <a:rPr lang="es-ES" b="1" dirty="0" err="1">
                <a:solidFill>
                  <a:srgbClr val="FF9933"/>
                </a:solidFill>
                <a:effectLst>
                  <a:outerShdw blurRad="38100" dist="38100" dir="2700000" algn="tl">
                    <a:srgbClr val="000000">
                      <a:alpha val="43137"/>
                    </a:srgbClr>
                  </a:outerShdw>
                </a:effectLst>
              </a:rPr>
              <a:t>dust</a:t>
            </a:r>
            <a:r>
              <a:rPr lang="es-ES" b="1" dirty="0">
                <a:solidFill>
                  <a:srgbClr val="FF9933"/>
                </a:solidFill>
                <a:effectLst>
                  <a:outerShdw blurRad="38100" dist="38100" dir="2700000" algn="tl">
                    <a:srgbClr val="000000">
                      <a:alpha val="43137"/>
                    </a:srgbClr>
                  </a:outerShdw>
                </a:effectLst>
              </a:rPr>
              <a:t> </a:t>
            </a:r>
            <a:r>
              <a:rPr lang="es-ES" dirty="0">
                <a:solidFill>
                  <a:srgbClr val="FF9933"/>
                </a:solidFill>
              </a:rPr>
              <a:t>:</a:t>
            </a:r>
          </a:p>
        </p:txBody>
      </p:sp>
      <p:cxnSp>
        <p:nvCxnSpPr>
          <p:cNvPr id="12" name="11 Conector recto">
            <a:extLst>
              <a:ext uri="{FF2B5EF4-FFF2-40B4-BE49-F238E27FC236}">
                <a16:creationId xmlns:a16="http://schemas.microsoft.com/office/drawing/2014/main" id="{D20EBDA4-9286-3D04-14F3-39E2FF5BE398}"/>
              </a:ext>
            </a:extLst>
          </p:cNvPr>
          <p:cNvCxnSpPr/>
          <p:nvPr/>
        </p:nvCxnSpPr>
        <p:spPr bwMode="auto">
          <a:xfrm>
            <a:off x="7315200" y="4889500"/>
            <a:ext cx="2032000" cy="0"/>
          </a:xfrm>
          <a:prstGeom prst="line">
            <a:avLst/>
          </a:prstGeom>
          <a:ln w="152400">
            <a:solidFill>
              <a:srgbClr val="FF9933"/>
            </a:solidFill>
          </a:ln>
        </p:spPr>
        <p:style>
          <a:lnRef idx="1">
            <a:schemeClr val="accent1"/>
          </a:lnRef>
          <a:fillRef idx="0">
            <a:schemeClr val="accent1"/>
          </a:fillRef>
          <a:effectRef idx="0">
            <a:schemeClr val="accent1"/>
          </a:effectRef>
          <a:fontRef idx="minor">
            <a:schemeClr val="tx1"/>
          </a:fontRef>
        </p:style>
      </p:cxnSp>
      <p:sp>
        <p:nvSpPr>
          <p:cNvPr id="21515" name="28 CuadroTexto">
            <a:extLst>
              <a:ext uri="{FF2B5EF4-FFF2-40B4-BE49-F238E27FC236}">
                <a16:creationId xmlns:a16="http://schemas.microsoft.com/office/drawing/2014/main" id="{9052F3BD-A97D-7FD6-F7CE-A9D830A02790}"/>
              </a:ext>
            </a:extLst>
          </p:cNvPr>
          <p:cNvSpPr txBox="1">
            <a:spLocks noChangeArrowheads="1"/>
          </p:cNvSpPr>
          <p:nvPr/>
        </p:nvSpPr>
        <p:spPr bwMode="auto">
          <a:xfrm>
            <a:off x="1768476" y="4914900"/>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ES" altLang="en-US">
                <a:solidFill>
                  <a:srgbClr val="0000FF"/>
                </a:solidFill>
              </a:rPr>
              <a:t>Marine salt:</a:t>
            </a:r>
          </a:p>
        </p:txBody>
      </p:sp>
      <p:cxnSp>
        <p:nvCxnSpPr>
          <p:cNvPr id="15" name="14 Conector recto">
            <a:extLst>
              <a:ext uri="{FF2B5EF4-FFF2-40B4-BE49-F238E27FC236}">
                <a16:creationId xmlns:a16="http://schemas.microsoft.com/office/drawing/2014/main" id="{AA4A8ECE-DDF0-C5D4-986F-2E3607F72507}"/>
              </a:ext>
            </a:extLst>
          </p:cNvPr>
          <p:cNvCxnSpPr/>
          <p:nvPr/>
        </p:nvCxnSpPr>
        <p:spPr bwMode="auto">
          <a:xfrm>
            <a:off x="7543800" y="5130800"/>
            <a:ext cx="1728788" cy="0"/>
          </a:xfrm>
          <a:prstGeom prst="line">
            <a:avLst/>
          </a:prstGeom>
          <a:ln w="152400">
            <a:solidFill>
              <a:srgbClr val="0000FF"/>
            </a:solidFill>
          </a:ln>
        </p:spPr>
        <p:style>
          <a:lnRef idx="1">
            <a:schemeClr val="accent1"/>
          </a:lnRef>
          <a:fillRef idx="0">
            <a:schemeClr val="accent1"/>
          </a:fillRef>
          <a:effectRef idx="0">
            <a:schemeClr val="accent1"/>
          </a:effectRef>
          <a:fontRef idx="minor">
            <a:schemeClr val="tx1"/>
          </a:fontRef>
        </p:style>
      </p:cxnSp>
      <p:sp>
        <p:nvSpPr>
          <p:cNvPr id="21517" name="28 CuadroTexto">
            <a:extLst>
              <a:ext uri="{FF2B5EF4-FFF2-40B4-BE49-F238E27FC236}">
                <a16:creationId xmlns:a16="http://schemas.microsoft.com/office/drawing/2014/main" id="{52210D03-E5A1-BF6C-CBB9-C906256F81C3}"/>
              </a:ext>
            </a:extLst>
          </p:cNvPr>
          <p:cNvSpPr txBox="1">
            <a:spLocks noChangeArrowheads="1"/>
          </p:cNvSpPr>
          <p:nvPr/>
        </p:nvSpPr>
        <p:spPr bwMode="auto">
          <a:xfrm>
            <a:off x="2130425" y="5181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ES" altLang="en-US">
                <a:solidFill>
                  <a:srgbClr val="C00000"/>
                </a:solidFill>
              </a:rPr>
              <a:t>Sulfate:</a:t>
            </a:r>
          </a:p>
        </p:txBody>
      </p:sp>
      <p:cxnSp>
        <p:nvCxnSpPr>
          <p:cNvPr id="18" name="17 Conector recto">
            <a:extLst>
              <a:ext uri="{FF2B5EF4-FFF2-40B4-BE49-F238E27FC236}">
                <a16:creationId xmlns:a16="http://schemas.microsoft.com/office/drawing/2014/main" id="{1EC68279-8369-B674-D845-06434487CCFC}"/>
              </a:ext>
            </a:extLst>
          </p:cNvPr>
          <p:cNvCxnSpPr/>
          <p:nvPr/>
        </p:nvCxnSpPr>
        <p:spPr bwMode="auto">
          <a:xfrm>
            <a:off x="6248400" y="5372100"/>
            <a:ext cx="1277938" cy="0"/>
          </a:xfrm>
          <a:prstGeom prst="line">
            <a:avLst/>
          </a:prstGeom>
          <a:ln w="15240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9" name="18 Conector recto">
            <a:extLst>
              <a:ext uri="{FF2B5EF4-FFF2-40B4-BE49-F238E27FC236}">
                <a16:creationId xmlns:a16="http://schemas.microsoft.com/office/drawing/2014/main" id="{6443830A-A6D4-96FE-D0BA-BA22B4E0474B}"/>
              </a:ext>
            </a:extLst>
          </p:cNvPr>
          <p:cNvCxnSpPr/>
          <p:nvPr/>
        </p:nvCxnSpPr>
        <p:spPr bwMode="auto">
          <a:xfrm>
            <a:off x="7569201" y="5372100"/>
            <a:ext cx="917575" cy="0"/>
          </a:xfrm>
          <a:prstGeom prst="line">
            <a:avLst/>
          </a:prstGeom>
          <a:ln w="152400">
            <a:solidFill>
              <a:srgbClr val="990000"/>
            </a:solidFill>
          </a:ln>
        </p:spPr>
        <p:style>
          <a:lnRef idx="1">
            <a:schemeClr val="accent1"/>
          </a:lnRef>
          <a:fillRef idx="0">
            <a:schemeClr val="accent1"/>
          </a:fillRef>
          <a:effectRef idx="0">
            <a:schemeClr val="accent1"/>
          </a:effectRef>
          <a:fontRef idx="minor">
            <a:schemeClr val="tx1"/>
          </a:fontRef>
        </p:style>
      </p:cxnSp>
      <p:grpSp>
        <p:nvGrpSpPr>
          <p:cNvPr id="21520" name="49 Grupo">
            <a:extLst>
              <a:ext uri="{FF2B5EF4-FFF2-40B4-BE49-F238E27FC236}">
                <a16:creationId xmlns:a16="http://schemas.microsoft.com/office/drawing/2014/main" id="{787757DA-F5A2-E065-F6EF-97821C063C09}"/>
              </a:ext>
            </a:extLst>
          </p:cNvPr>
          <p:cNvGrpSpPr>
            <a:grpSpLocks/>
          </p:cNvGrpSpPr>
          <p:nvPr/>
        </p:nvGrpSpPr>
        <p:grpSpPr bwMode="auto">
          <a:xfrm>
            <a:off x="2143125" y="5422900"/>
            <a:ext cx="6343650" cy="369888"/>
            <a:chOff x="999592" y="5067300"/>
            <a:chExt cx="6344608" cy="369332"/>
          </a:xfrm>
        </p:grpSpPr>
        <p:sp>
          <p:nvSpPr>
            <p:cNvPr id="21532" name="28 CuadroTexto">
              <a:extLst>
                <a:ext uri="{FF2B5EF4-FFF2-40B4-BE49-F238E27FC236}">
                  <a16:creationId xmlns:a16="http://schemas.microsoft.com/office/drawing/2014/main" id="{63CECFEF-9EA7-ADFB-1F7C-CE92EBB355BB}"/>
                </a:ext>
              </a:extLst>
            </p:cNvPr>
            <p:cNvSpPr txBox="1">
              <a:spLocks noChangeArrowheads="1"/>
            </p:cNvSpPr>
            <p:nvPr/>
          </p:nvSpPr>
          <p:spPr bwMode="auto">
            <a:xfrm>
              <a:off x="999592" y="5067300"/>
              <a:ext cx="1447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ES" altLang="en-US">
                  <a:solidFill>
                    <a:srgbClr val="008000"/>
                  </a:solidFill>
                </a:rPr>
                <a:t>Nitrate:</a:t>
              </a:r>
            </a:p>
          </p:txBody>
        </p:sp>
        <p:cxnSp>
          <p:nvCxnSpPr>
            <p:cNvPr id="22" name="21 Conector recto">
              <a:extLst>
                <a:ext uri="{FF2B5EF4-FFF2-40B4-BE49-F238E27FC236}">
                  <a16:creationId xmlns:a16="http://schemas.microsoft.com/office/drawing/2014/main" id="{F75A4A52-63E6-04FB-ABCD-CEA4E6A3DFCC}"/>
                </a:ext>
              </a:extLst>
            </p:cNvPr>
            <p:cNvCxnSpPr/>
            <p:nvPr/>
          </p:nvCxnSpPr>
          <p:spPr bwMode="auto">
            <a:xfrm>
              <a:off x="6426486" y="5333599"/>
              <a:ext cx="917714" cy="0"/>
            </a:xfrm>
            <a:prstGeom prst="line">
              <a:avLst/>
            </a:prstGeom>
            <a:ln w="152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3" name="22 Conector recto">
              <a:extLst>
                <a:ext uri="{FF2B5EF4-FFF2-40B4-BE49-F238E27FC236}">
                  <a16:creationId xmlns:a16="http://schemas.microsoft.com/office/drawing/2014/main" id="{7F0F83E4-5FB9-6D9C-7C9E-9B72491D60D4}"/>
                </a:ext>
              </a:extLst>
            </p:cNvPr>
            <p:cNvCxnSpPr/>
            <p:nvPr/>
          </p:nvCxnSpPr>
          <p:spPr bwMode="auto">
            <a:xfrm>
              <a:off x="5854900" y="5333599"/>
              <a:ext cx="558884" cy="0"/>
            </a:xfrm>
            <a:prstGeom prst="line">
              <a:avLst/>
            </a:prstGeom>
            <a:ln w="152400">
              <a:solidFill>
                <a:srgbClr val="33CC33"/>
              </a:solidFill>
            </a:ln>
          </p:spPr>
          <p:style>
            <a:lnRef idx="1">
              <a:schemeClr val="accent1"/>
            </a:lnRef>
            <a:fillRef idx="0">
              <a:schemeClr val="accent1"/>
            </a:fillRef>
            <a:effectRef idx="0">
              <a:schemeClr val="accent1"/>
            </a:effectRef>
            <a:fontRef idx="minor">
              <a:schemeClr val="tx1"/>
            </a:fontRef>
          </p:style>
        </p:cxnSp>
      </p:grpSp>
      <p:sp>
        <p:nvSpPr>
          <p:cNvPr id="25" name="28 CuadroTexto">
            <a:extLst>
              <a:ext uri="{FF2B5EF4-FFF2-40B4-BE49-F238E27FC236}">
                <a16:creationId xmlns:a16="http://schemas.microsoft.com/office/drawing/2014/main" id="{38D21259-A9DD-2287-37AE-6ACCA5942ED7}"/>
              </a:ext>
            </a:extLst>
          </p:cNvPr>
          <p:cNvSpPr txBox="1">
            <a:spLocks noChangeArrowheads="1"/>
          </p:cNvSpPr>
          <p:nvPr/>
        </p:nvSpPr>
        <p:spPr bwMode="auto">
          <a:xfrm>
            <a:off x="930276" y="5689600"/>
            <a:ext cx="3001963" cy="369888"/>
          </a:xfrm>
          <a:prstGeom prst="rect">
            <a:avLst/>
          </a:prstGeom>
          <a:noFill/>
          <a:ln w="9525">
            <a:noFill/>
            <a:miter lim="800000"/>
            <a:headEnd/>
            <a:tailEnd/>
          </a:ln>
        </p:spPr>
        <p:txBody>
          <a:bodyPr>
            <a:spAutoFit/>
          </a:bodyPr>
          <a:lstStyle/>
          <a:p>
            <a:pPr algn="ctr">
              <a:defRPr/>
            </a:pPr>
            <a:r>
              <a:rPr lang="es-ES" dirty="0" err="1">
                <a:solidFill>
                  <a:schemeClr val="tx1">
                    <a:lumMod val="50000"/>
                    <a:lumOff val="50000"/>
                  </a:schemeClr>
                </a:solidFill>
              </a:rPr>
              <a:t>Organic</a:t>
            </a:r>
            <a:r>
              <a:rPr lang="es-ES" dirty="0">
                <a:solidFill>
                  <a:schemeClr val="tx1">
                    <a:lumMod val="50000"/>
                    <a:lumOff val="50000"/>
                  </a:schemeClr>
                </a:solidFill>
              </a:rPr>
              <a:t> aerosol:</a:t>
            </a:r>
          </a:p>
        </p:txBody>
      </p:sp>
      <p:cxnSp>
        <p:nvCxnSpPr>
          <p:cNvPr id="26" name="25 Conector recto">
            <a:extLst>
              <a:ext uri="{FF2B5EF4-FFF2-40B4-BE49-F238E27FC236}">
                <a16:creationId xmlns:a16="http://schemas.microsoft.com/office/drawing/2014/main" id="{6E536010-9C55-DC29-78CA-EC67E61B03E0}"/>
              </a:ext>
            </a:extLst>
          </p:cNvPr>
          <p:cNvCxnSpPr/>
          <p:nvPr/>
        </p:nvCxnSpPr>
        <p:spPr bwMode="auto">
          <a:xfrm>
            <a:off x="6324600" y="5886450"/>
            <a:ext cx="1587500" cy="6350"/>
          </a:xfrm>
          <a:prstGeom prst="line">
            <a:avLst/>
          </a:prstGeom>
          <a:ln w="152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523" name="28 CuadroTexto">
            <a:extLst>
              <a:ext uri="{FF2B5EF4-FFF2-40B4-BE49-F238E27FC236}">
                <a16:creationId xmlns:a16="http://schemas.microsoft.com/office/drawing/2014/main" id="{319DEE4D-BFE1-DAA6-B8CD-3A4107479371}"/>
              </a:ext>
            </a:extLst>
          </p:cNvPr>
          <p:cNvSpPr txBox="1">
            <a:spLocks noChangeArrowheads="1"/>
          </p:cNvSpPr>
          <p:nvPr/>
        </p:nvSpPr>
        <p:spPr bwMode="auto">
          <a:xfrm>
            <a:off x="1552575" y="5943600"/>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s-ES" altLang="en-US"/>
              <a:t>black carbon:</a:t>
            </a:r>
          </a:p>
        </p:txBody>
      </p:sp>
      <p:cxnSp>
        <p:nvCxnSpPr>
          <p:cNvPr id="29" name="28 Conector recto">
            <a:extLst>
              <a:ext uri="{FF2B5EF4-FFF2-40B4-BE49-F238E27FC236}">
                <a16:creationId xmlns:a16="http://schemas.microsoft.com/office/drawing/2014/main" id="{96A35F9D-43F2-A7C6-18EF-1D79D4160864}"/>
              </a:ext>
            </a:extLst>
          </p:cNvPr>
          <p:cNvCxnSpPr/>
          <p:nvPr/>
        </p:nvCxnSpPr>
        <p:spPr bwMode="auto">
          <a:xfrm>
            <a:off x="6107114" y="6208714"/>
            <a:ext cx="1081087" cy="1587"/>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a:extLst>
              <a:ext uri="{FF2B5EF4-FFF2-40B4-BE49-F238E27FC236}">
                <a16:creationId xmlns:a16="http://schemas.microsoft.com/office/drawing/2014/main" id="{83B7D8CE-1CAB-B97A-6B46-6720475E8A9A}"/>
              </a:ext>
            </a:extLst>
          </p:cNvPr>
          <p:cNvCxnSpPr/>
          <p:nvPr/>
        </p:nvCxnSpPr>
        <p:spPr>
          <a:xfrm rot="5400000" flipH="1" flipV="1">
            <a:off x="5543550" y="5746750"/>
            <a:ext cx="1981200" cy="12700"/>
          </a:xfrm>
          <a:prstGeom prst="line">
            <a:avLst/>
          </a:prstGeom>
          <a:ln w="5080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31" name="30 Conector recto">
            <a:extLst>
              <a:ext uri="{FF2B5EF4-FFF2-40B4-BE49-F238E27FC236}">
                <a16:creationId xmlns:a16="http://schemas.microsoft.com/office/drawing/2014/main" id="{3846DB1D-FD3D-DD2F-9625-3E4D3332459F}"/>
              </a:ext>
            </a:extLst>
          </p:cNvPr>
          <p:cNvCxnSpPr/>
          <p:nvPr/>
        </p:nvCxnSpPr>
        <p:spPr>
          <a:xfrm rot="5400000" flipH="1" flipV="1">
            <a:off x="6661150" y="5746750"/>
            <a:ext cx="1981200" cy="12700"/>
          </a:xfrm>
          <a:prstGeom prst="line">
            <a:avLst/>
          </a:prstGeom>
          <a:ln w="50800">
            <a:solidFill>
              <a:schemeClr val="bg2"/>
            </a:solidFill>
            <a:prstDash val="sysDash"/>
          </a:ln>
        </p:spPr>
        <p:style>
          <a:lnRef idx="1">
            <a:schemeClr val="accent1"/>
          </a:lnRef>
          <a:fillRef idx="0">
            <a:schemeClr val="accent1"/>
          </a:fillRef>
          <a:effectRef idx="0">
            <a:schemeClr val="accent1"/>
          </a:effectRef>
          <a:fontRef idx="minor">
            <a:schemeClr val="tx1"/>
          </a:fontRef>
        </p:style>
      </p:cxnSp>
      <p:pic>
        <p:nvPicPr>
          <p:cNvPr id="21527" name="Picture 32">
            <a:extLst>
              <a:ext uri="{FF2B5EF4-FFF2-40B4-BE49-F238E27FC236}">
                <a16:creationId xmlns:a16="http://schemas.microsoft.com/office/drawing/2014/main" id="{5B5BA5C1-F796-2A5D-6320-A2208EBE3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14" y="2165351"/>
            <a:ext cx="2428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33">
            <a:extLst>
              <a:ext uri="{FF2B5EF4-FFF2-40B4-BE49-F238E27FC236}">
                <a16:creationId xmlns:a16="http://schemas.microsoft.com/office/drawing/2014/main" id="{4D5EF7D2-102C-F642-D98F-14E7BF53B9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5313" y="2697164"/>
            <a:ext cx="23495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0" name="34 Rectángulo">
            <a:extLst>
              <a:ext uri="{FF2B5EF4-FFF2-40B4-BE49-F238E27FC236}">
                <a16:creationId xmlns:a16="http://schemas.microsoft.com/office/drawing/2014/main" id="{C1B115B4-8FBB-BF5C-93A3-A6A6B17FA172}"/>
              </a:ext>
            </a:extLst>
          </p:cNvPr>
          <p:cNvSpPr>
            <a:spLocks noChangeArrowheads="1"/>
          </p:cNvSpPr>
          <p:nvPr/>
        </p:nvSpPr>
        <p:spPr bwMode="auto">
          <a:xfrm>
            <a:off x="1897063" y="1176339"/>
            <a:ext cx="204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sz="1400"/>
              <a:t>(diameter &lt;10 microm)</a:t>
            </a:r>
          </a:p>
        </p:txBody>
      </p:sp>
      <p:sp>
        <p:nvSpPr>
          <p:cNvPr id="32" name="31 Rectángulo">
            <a:extLst>
              <a:ext uri="{FF2B5EF4-FFF2-40B4-BE49-F238E27FC236}">
                <a16:creationId xmlns:a16="http://schemas.microsoft.com/office/drawing/2014/main" id="{12DACF28-642F-31D4-0F83-230415935B08}"/>
              </a:ext>
            </a:extLst>
          </p:cNvPr>
          <p:cNvSpPr/>
          <p:nvPr/>
        </p:nvSpPr>
        <p:spPr>
          <a:xfrm>
            <a:off x="7267575" y="1379539"/>
            <a:ext cx="1974850" cy="221932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952920" y="265680"/>
            <a:ext cx="10364040" cy="517680"/>
          </a:xfrm>
          <a:prstGeom prst="rect">
            <a:avLst/>
          </a:prstGeom>
          <a:noFill/>
          <a:ln>
            <a:noFill/>
          </a:ln>
        </p:spPr>
        <p:txBody>
          <a:bodyPr anchor="ctr">
            <a:normAutofit fontScale="98000"/>
          </a:bodyPr>
          <a:lstStyle/>
          <a:p>
            <a:pPr algn="ctr">
              <a:lnSpc>
                <a:spcPct val="80000"/>
              </a:lnSpc>
            </a:pPr>
            <a:r>
              <a:rPr lang="en-US" sz="3300" b="1" dirty="0">
                <a:solidFill>
                  <a:srgbClr val="C00000"/>
                </a:solidFill>
                <a:latin typeface="+mj-lt"/>
                <a:ea typeface="+mj-ea"/>
                <a:cs typeface="Calibri" panose="020F0502020204030204" pitchFamily="34" charset="0"/>
              </a:rPr>
              <a:t>Impacts of PM on the Health</a:t>
            </a:r>
          </a:p>
        </p:txBody>
      </p:sp>
      <p:sp>
        <p:nvSpPr>
          <p:cNvPr id="188" name="TextShape 2"/>
          <p:cNvSpPr txBox="1"/>
          <p:nvPr/>
        </p:nvSpPr>
        <p:spPr>
          <a:xfrm>
            <a:off x="228911" y="753865"/>
            <a:ext cx="6441282" cy="5808959"/>
          </a:xfrm>
          <a:prstGeom prst="rect">
            <a:avLst/>
          </a:prstGeom>
          <a:noFill/>
          <a:ln>
            <a:noFill/>
          </a:ln>
        </p:spPr>
        <p:txBody>
          <a:bodyPr>
            <a:noAutofit/>
          </a:bodyPr>
          <a:lstStyle/>
          <a:p>
            <a:pPr marL="228600" indent="-228240">
              <a:lnSpc>
                <a:spcPct val="120000"/>
              </a:lnSpc>
              <a:spcBef>
                <a:spcPts val="1001"/>
              </a:spcBef>
              <a:buClr>
                <a:srgbClr val="000000"/>
              </a:buClr>
              <a:buFont typeface="Arial"/>
              <a:buChar char="•"/>
            </a:pPr>
            <a:endParaRPr lang="en-US" sz="2000" strike="noStrike" cap="all" spc="-1" dirty="0">
              <a:solidFill>
                <a:srgbClr val="000000"/>
              </a:solidFill>
              <a:latin typeface="Tw Cen MT"/>
            </a:endParaRPr>
          </a:p>
        </p:txBody>
      </p:sp>
      <p:sp>
        <p:nvSpPr>
          <p:cNvPr id="190" name="CustomShape 3"/>
          <p:cNvSpPr/>
          <p:nvPr/>
        </p:nvSpPr>
        <p:spPr>
          <a:xfrm>
            <a:off x="1412827" y="6225076"/>
            <a:ext cx="9444226"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400" strike="noStrike" spc="-1" dirty="0">
                <a:solidFill>
                  <a:srgbClr val="0B5484"/>
                </a:solidFill>
                <a:latin typeface="Tw Cen MT"/>
              </a:rPr>
              <a:t>https://www.researchgate.net/figure/Health-effects-associated-with-airborne-particulate-matter-pollution_fig3_366044065</a:t>
            </a:r>
            <a:endParaRPr lang="en-US" sz="1400" strike="noStrike" spc="-1" dirty="0">
              <a:latin typeface="Arial"/>
            </a:endParaRPr>
          </a:p>
        </p:txBody>
      </p:sp>
      <p:pic>
        <p:nvPicPr>
          <p:cNvPr id="3" name="Picture 2">
            <a:extLst>
              <a:ext uri="{FF2B5EF4-FFF2-40B4-BE49-F238E27FC236}">
                <a16:creationId xmlns:a16="http://schemas.microsoft.com/office/drawing/2014/main" id="{63C0BCA2-D56E-CA54-BC75-C4A939EE9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291" y="710989"/>
            <a:ext cx="8244348" cy="5450968"/>
          </a:xfrm>
          <a:prstGeom prst="rect">
            <a:avLst/>
          </a:prstGeom>
        </p:spPr>
      </p:pic>
    </p:spTree>
    <p:extLst>
      <p:ext uri="{BB962C8B-B14F-4D97-AF65-F5344CB8AC3E}">
        <p14:creationId xmlns:p14="http://schemas.microsoft.com/office/powerpoint/2010/main" val="121230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7">
            <a:extLst>
              <a:ext uri="{FF2B5EF4-FFF2-40B4-BE49-F238E27FC236}">
                <a16:creationId xmlns:a16="http://schemas.microsoft.com/office/drawing/2014/main" id="{A94401F4-A37F-6F6F-B52D-8D102C58B831}"/>
              </a:ext>
            </a:extLst>
          </p:cNvPr>
          <p:cNvGrpSpPr>
            <a:grpSpLocks/>
          </p:cNvGrpSpPr>
          <p:nvPr/>
        </p:nvGrpSpPr>
        <p:grpSpPr bwMode="auto">
          <a:xfrm>
            <a:off x="1865313" y="2003425"/>
            <a:ext cx="1962150" cy="768350"/>
            <a:chOff x="192" y="2797"/>
            <a:chExt cx="1376" cy="550"/>
          </a:xfrm>
        </p:grpSpPr>
        <p:sp>
          <p:nvSpPr>
            <p:cNvPr id="16585" name="Rectangle 228">
              <a:extLst>
                <a:ext uri="{FF2B5EF4-FFF2-40B4-BE49-F238E27FC236}">
                  <a16:creationId xmlns:a16="http://schemas.microsoft.com/office/drawing/2014/main" id="{BAB11B65-39A7-FA59-1ABB-CCDB0F5E2428}"/>
                </a:ext>
              </a:extLst>
            </p:cNvPr>
            <p:cNvSpPr>
              <a:spLocks noChangeAspect="1" noChangeArrowheads="1"/>
            </p:cNvSpPr>
            <p:nvPr/>
          </p:nvSpPr>
          <p:spPr bwMode="auto">
            <a:xfrm>
              <a:off x="311" y="2886"/>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86" name="Rectangle 229">
              <a:extLst>
                <a:ext uri="{FF2B5EF4-FFF2-40B4-BE49-F238E27FC236}">
                  <a16:creationId xmlns:a16="http://schemas.microsoft.com/office/drawing/2014/main" id="{333F3B20-0AA4-9396-C19A-BB3C31184556}"/>
                </a:ext>
              </a:extLst>
            </p:cNvPr>
            <p:cNvSpPr>
              <a:spLocks noChangeAspect="1" noChangeArrowheads="1"/>
            </p:cNvSpPr>
            <p:nvPr/>
          </p:nvSpPr>
          <p:spPr bwMode="auto">
            <a:xfrm>
              <a:off x="473" y="2797"/>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87" name="Rectangle 230">
              <a:extLst>
                <a:ext uri="{FF2B5EF4-FFF2-40B4-BE49-F238E27FC236}">
                  <a16:creationId xmlns:a16="http://schemas.microsoft.com/office/drawing/2014/main" id="{DE022890-C19C-00A9-46E2-5D72B3009D91}"/>
                </a:ext>
              </a:extLst>
            </p:cNvPr>
            <p:cNvSpPr>
              <a:spLocks noChangeAspect="1" noChangeArrowheads="1"/>
            </p:cNvSpPr>
            <p:nvPr/>
          </p:nvSpPr>
          <p:spPr bwMode="auto">
            <a:xfrm>
              <a:off x="604" y="289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88" name="Rectangle 231">
              <a:extLst>
                <a:ext uri="{FF2B5EF4-FFF2-40B4-BE49-F238E27FC236}">
                  <a16:creationId xmlns:a16="http://schemas.microsoft.com/office/drawing/2014/main" id="{AB786ADC-7923-50DE-5457-011F823CABF3}"/>
                </a:ext>
              </a:extLst>
            </p:cNvPr>
            <p:cNvSpPr>
              <a:spLocks noChangeAspect="1" noChangeArrowheads="1"/>
            </p:cNvSpPr>
            <p:nvPr/>
          </p:nvSpPr>
          <p:spPr bwMode="auto">
            <a:xfrm>
              <a:off x="428" y="2989"/>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89" name="Rectangle 232">
              <a:extLst>
                <a:ext uri="{FF2B5EF4-FFF2-40B4-BE49-F238E27FC236}">
                  <a16:creationId xmlns:a16="http://schemas.microsoft.com/office/drawing/2014/main" id="{F753ACBA-41ED-CA7F-D728-85300234212F}"/>
                </a:ext>
              </a:extLst>
            </p:cNvPr>
            <p:cNvSpPr>
              <a:spLocks noChangeAspect="1" noChangeArrowheads="1"/>
            </p:cNvSpPr>
            <p:nvPr/>
          </p:nvSpPr>
          <p:spPr bwMode="auto">
            <a:xfrm>
              <a:off x="552" y="2996"/>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90" name="Rectangle 233">
              <a:extLst>
                <a:ext uri="{FF2B5EF4-FFF2-40B4-BE49-F238E27FC236}">
                  <a16:creationId xmlns:a16="http://schemas.microsoft.com/office/drawing/2014/main" id="{351E3D1E-EF12-78B6-C73D-2E0013AD81A8}"/>
                </a:ext>
              </a:extLst>
            </p:cNvPr>
            <p:cNvSpPr>
              <a:spLocks noChangeAspect="1" noChangeArrowheads="1"/>
            </p:cNvSpPr>
            <p:nvPr/>
          </p:nvSpPr>
          <p:spPr bwMode="auto">
            <a:xfrm>
              <a:off x="613" y="281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91" name="Rectangle 234">
              <a:extLst>
                <a:ext uri="{FF2B5EF4-FFF2-40B4-BE49-F238E27FC236}">
                  <a16:creationId xmlns:a16="http://schemas.microsoft.com/office/drawing/2014/main" id="{E3FB6BA3-1443-9983-E6D9-AFCEFDD20208}"/>
                </a:ext>
              </a:extLst>
            </p:cNvPr>
            <p:cNvSpPr>
              <a:spLocks noChangeAspect="1" noChangeArrowheads="1"/>
            </p:cNvSpPr>
            <p:nvPr/>
          </p:nvSpPr>
          <p:spPr bwMode="auto">
            <a:xfrm>
              <a:off x="906" y="2818"/>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92" name="Rectangle 235">
              <a:extLst>
                <a:ext uri="{FF2B5EF4-FFF2-40B4-BE49-F238E27FC236}">
                  <a16:creationId xmlns:a16="http://schemas.microsoft.com/office/drawing/2014/main" id="{412D30DA-F7CE-AADD-BADE-0D6A600AC05A}"/>
                </a:ext>
              </a:extLst>
            </p:cNvPr>
            <p:cNvSpPr>
              <a:spLocks noChangeAspect="1" noChangeArrowheads="1"/>
            </p:cNvSpPr>
            <p:nvPr/>
          </p:nvSpPr>
          <p:spPr bwMode="auto">
            <a:xfrm>
              <a:off x="730" y="2914"/>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93" name="Rectangle 236">
              <a:extLst>
                <a:ext uri="{FF2B5EF4-FFF2-40B4-BE49-F238E27FC236}">
                  <a16:creationId xmlns:a16="http://schemas.microsoft.com/office/drawing/2014/main" id="{170696C0-C3A5-5402-4C9E-5E06DAE9E51D}"/>
                </a:ext>
              </a:extLst>
            </p:cNvPr>
            <p:cNvSpPr>
              <a:spLocks noChangeAspect="1" noChangeArrowheads="1"/>
            </p:cNvSpPr>
            <p:nvPr/>
          </p:nvSpPr>
          <p:spPr bwMode="auto">
            <a:xfrm>
              <a:off x="854" y="292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94" name="Rectangle 237">
              <a:extLst>
                <a:ext uri="{FF2B5EF4-FFF2-40B4-BE49-F238E27FC236}">
                  <a16:creationId xmlns:a16="http://schemas.microsoft.com/office/drawing/2014/main" id="{312A9A49-3E4D-81A1-EB82-333F04113DEC}"/>
                </a:ext>
              </a:extLst>
            </p:cNvPr>
            <p:cNvSpPr>
              <a:spLocks noChangeAspect="1" noChangeArrowheads="1"/>
            </p:cNvSpPr>
            <p:nvPr/>
          </p:nvSpPr>
          <p:spPr bwMode="auto">
            <a:xfrm>
              <a:off x="953" y="294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95" name="Rectangle 238">
              <a:extLst>
                <a:ext uri="{FF2B5EF4-FFF2-40B4-BE49-F238E27FC236}">
                  <a16:creationId xmlns:a16="http://schemas.microsoft.com/office/drawing/2014/main" id="{D703A479-FD75-5B97-1760-2933C8055E47}"/>
                </a:ext>
              </a:extLst>
            </p:cNvPr>
            <p:cNvSpPr>
              <a:spLocks noChangeAspect="1" noChangeArrowheads="1"/>
            </p:cNvSpPr>
            <p:nvPr/>
          </p:nvSpPr>
          <p:spPr bwMode="auto">
            <a:xfrm>
              <a:off x="1093" y="2955"/>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96" name="Rectangle 239">
              <a:extLst>
                <a:ext uri="{FF2B5EF4-FFF2-40B4-BE49-F238E27FC236}">
                  <a16:creationId xmlns:a16="http://schemas.microsoft.com/office/drawing/2014/main" id="{2909875D-B295-D755-BC01-CF95D5ED94E0}"/>
                </a:ext>
              </a:extLst>
            </p:cNvPr>
            <p:cNvSpPr>
              <a:spLocks noChangeAspect="1" noChangeArrowheads="1"/>
            </p:cNvSpPr>
            <p:nvPr/>
          </p:nvSpPr>
          <p:spPr bwMode="auto">
            <a:xfrm>
              <a:off x="1386" y="2962"/>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97" name="Rectangle 240">
              <a:extLst>
                <a:ext uri="{FF2B5EF4-FFF2-40B4-BE49-F238E27FC236}">
                  <a16:creationId xmlns:a16="http://schemas.microsoft.com/office/drawing/2014/main" id="{77EC461B-3787-85C8-4E12-007F95FF76B4}"/>
                </a:ext>
              </a:extLst>
            </p:cNvPr>
            <p:cNvSpPr>
              <a:spLocks noChangeAspect="1" noChangeArrowheads="1"/>
            </p:cNvSpPr>
            <p:nvPr/>
          </p:nvSpPr>
          <p:spPr bwMode="auto">
            <a:xfrm>
              <a:off x="1210" y="3058"/>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98" name="Rectangle 241">
              <a:extLst>
                <a:ext uri="{FF2B5EF4-FFF2-40B4-BE49-F238E27FC236}">
                  <a16:creationId xmlns:a16="http://schemas.microsoft.com/office/drawing/2014/main" id="{D4178B60-7536-9250-4035-2065AA1AD1BC}"/>
                </a:ext>
              </a:extLst>
            </p:cNvPr>
            <p:cNvSpPr>
              <a:spLocks noChangeAspect="1" noChangeArrowheads="1"/>
            </p:cNvSpPr>
            <p:nvPr/>
          </p:nvSpPr>
          <p:spPr bwMode="auto">
            <a:xfrm>
              <a:off x="1334" y="3065"/>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99" name="Rectangle 242">
              <a:extLst>
                <a:ext uri="{FF2B5EF4-FFF2-40B4-BE49-F238E27FC236}">
                  <a16:creationId xmlns:a16="http://schemas.microsoft.com/office/drawing/2014/main" id="{83A31BEB-E092-5241-5CDC-E42726BD1497}"/>
                </a:ext>
              </a:extLst>
            </p:cNvPr>
            <p:cNvSpPr>
              <a:spLocks noChangeAspect="1" noChangeArrowheads="1"/>
            </p:cNvSpPr>
            <p:nvPr/>
          </p:nvSpPr>
          <p:spPr bwMode="auto">
            <a:xfrm>
              <a:off x="1351" y="2825"/>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00" name="Rectangle 243">
              <a:extLst>
                <a:ext uri="{FF2B5EF4-FFF2-40B4-BE49-F238E27FC236}">
                  <a16:creationId xmlns:a16="http://schemas.microsoft.com/office/drawing/2014/main" id="{48E0176E-D34B-C546-9BEE-68E8878468BB}"/>
                </a:ext>
              </a:extLst>
            </p:cNvPr>
            <p:cNvSpPr>
              <a:spLocks noChangeAspect="1" noChangeArrowheads="1"/>
            </p:cNvSpPr>
            <p:nvPr/>
          </p:nvSpPr>
          <p:spPr bwMode="auto">
            <a:xfrm>
              <a:off x="1175" y="292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01" name="Rectangle 244">
              <a:extLst>
                <a:ext uri="{FF2B5EF4-FFF2-40B4-BE49-F238E27FC236}">
                  <a16:creationId xmlns:a16="http://schemas.microsoft.com/office/drawing/2014/main" id="{D0C14729-9CC9-7E2C-CA0A-27119D612894}"/>
                </a:ext>
              </a:extLst>
            </p:cNvPr>
            <p:cNvSpPr>
              <a:spLocks noChangeAspect="1" noChangeArrowheads="1"/>
            </p:cNvSpPr>
            <p:nvPr/>
          </p:nvSpPr>
          <p:spPr bwMode="auto">
            <a:xfrm>
              <a:off x="646" y="3058"/>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02" name="Rectangle 245">
              <a:extLst>
                <a:ext uri="{FF2B5EF4-FFF2-40B4-BE49-F238E27FC236}">
                  <a16:creationId xmlns:a16="http://schemas.microsoft.com/office/drawing/2014/main" id="{581A1A44-95E1-BAE7-05E4-A864154CAD9A}"/>
                </a:ext>
              </a:extLst>
            </p:cNvPr>
            <p:cNvSpPr>
              <a:spLocks noChangeAspect="1" noChangeArrowheads="1"/>
            </p:cNvSpPr>
            <p:nvPr/>
          </p:nvSpPr>
          <p:spPr bwMode="auto">
            <a:xfrm>
              <a:off x="939" y="3065"/>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03" name="Rectangle 246">
              <a:extLst>
                <a:ext uri="{FF2B5EF4-FFF2-40B4-BE49-F238E27FC236}">
                  <a16:creationId xmlns:a16="http://schemas.microsoft.com/office/drawing/2014/main" id="{B6D116F5-3B08-661A-BC61-A93C0B86C0A6}"/>
                </a:ext>
              </a:extLst>
            </p:cNvPr>
            <p:cNvSpPr>
              <a:spLocks noChangeAspect="1" noChangeArrowheads="1"/>
            </p:cNvSpPr>
            <p:nvPr/>
          </p:nvSpPr>
          <p:spPr bwMode="auto">
            <a:xfrm>
              <a:off x="763" y="316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04" name="Rectangle 247">
              <a:extLst>
                <a:ext uri="{FF2B5EF4-FFF2-40B4-BE49-F238E27FC236}">
                  <a16:creationId xmlns:a16="http://schemas.microsoft.com/office/drawing/2014/main" id="{68C122E6-7D1A-2807-B93B-6ED53132EFA9}"/>
                </a:ext>
              </a:extLst>
            </p:cNvPr>
            <p:cNvSpPr>
              <a:spLocks noChangeAspect="1" noChangeArrowheads="1"/>
            </p:cNvSpPr>
            <p:nvPr/>
          </p:nvSpPr>
          <p:spPr bwMode="auto">
            <a:xfrm>
              <a:off x="887" y="3168"/>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05" name="Rectangle 248">
              <a:extLst>
                <a:ext uri="{FF2B5EF4-FFF2-40B4-BE49-F238E27FC236}">
                  <a16:creationId xmlns:a16="http://schemas.microsoft.com/office/drawing/2014/main" id="{2C1AD5B8-74D9-AC9F-EC96-8E2581BC1F40}"/>
                </a:ext>
              </a:extLst>
            </p:cNvPr>
            <p:cNvSpPr>
              <a:spLocks noChangeAspect="1" noChangeArrowheads="1"/>
            </p:cNvSpPr>
            <p:nvPr/>
          </p:nvSpPr>
          <p:spPr bwMode="auto">
            <a:xfrm>
              <a:off x="1189" y="309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06" name="Rectangle 249">
              <a:extLst>
                <a:ext uri="{FF2B5EF4-FFF2-40B4-BE49-F238E27FC236}">
                  <a16:creationId xmlns:a16="http://schemas.microsoft.com/office/drawing/2014/main" id="{07BAD59C-6F94-D01C-66F5-50E52AEBA802}"/>
                </a:ext>
              </a:extLst>
            </p:cNvPr>
            <p:cNvSpPr>
              <a:spLocks noChangeAspect="1" noChangeArrowheads="1"/>
            </p:cNvSpPr>
            <p:nvPr/>
          </p:nvSpPr>
          <p:spPr bwMode="auto">
            <a:xfrm>
              <a:off x="1084" y="3134"/>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07" name="Rectangle 250">
              <a:extLst>
                <a:ext uri="{FF2B5EF4-FFF2-40B4-BE49-F238E27FC236}">
                  <a16:creationId xmlns:a16="http://schemas.microsoft.com/office/drawing/2014/main" id="{272AAEF5-CA3F-D418-0CB0-CCD4133FC893}"/>
                </a:ext>
              </a:extLst>
            </p:cNvPr>
            <p:cNvSpPr>
              <a:spLocks noChangeAspect="1" noChangeArrowheads="1"/>
            </p:cNvSpPr>
            <p:nvPr/>
          </p:nvSpPr>
          <p:spPr bwMode="auto">
            <a:xfrm>
              <a:off x="1288" y="311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08" name="Rectangle 251">
              <a:extLst>
                <a:ext uri="{FF2B5EF4-FFF2-40B4-BE49-F238E27FC236}">
                  <a16:creationId xmlns:a16="http://schemas.microsoft.com/office/drawing/2014/main" id="{C35F6CC1-AA72-FA18-4115-1B169C675541}"/>
                </a:ext>
              </a:extLst>
            </p:cNvPr>
            <p:cNvSpPr>
              <a:spLocks noChangeAspect="1" noChangeArrowheads="1"/>
            </p:cNvSpPr>
            <p:nvPr/>
          </p:nvSpPr>
          <p:spPr bwMode="auto">
            <a:xfrm>
              <a:off x="192" y="3058"/>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09" name="Rectangle 252">
              <a:extLst>
                <a:ext uri="{FF2B5EF4-FFF2-40B4-BE49-F238E27FC236}">
                  <a16:creationId xmlns:a16="http://schemas.microsoft.com/office/drawing/2014/main" id="{64B37390-6383-3D96-50F8-8ABBF3469A57}"/>
                </a:ext>
              </a:extLst>
            </p:cNvPr>
            <p:cNvSpPr>
              <a:spLocks noChangeAspect="1" noChangeArrowheads="1"/>
            </p:cNvSpPr>
            <p:nvPr/>
          </p:nvSpPr>
          <p:spPr bwMode="auto">
            <a:xfrm>
              <a:off x="201" y="2976"/>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10" name="Rectangle 253">
              <a:extLst>
                <a:ext uri="{FF2B5EF4-FFF2-40B4-BE49-F238E27FC236}">
                  <a16:creationId xmlns:a16="http://schemas.microsoft.com/office/drawing/2014/main" id="{DE9C0CCE-CC55-5206-E01C-31472E386719}"/>
                </a:ext>
              </a:extLst>
            </p:cNvPr>
            <p:cNvSpPr>
              <a:spLocks noChangeAspect="1" noChangeArrowheads="1"/>
            </p:cNvSpPr>
            <p:nvPr/>
          </p:nvSpPr>
          <p:spPr bwMode="auto">
            <a:xfrm>
              <a:off x="494" y="298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11" name="Rectangle 254">
              <a:extLst>
                <a:ext uri="{FF2B5EF4-FFF2-40B4-BE49-F238E27FC236}">
                  <a16:creationId xmlns:a16="http://schemas.microsoft.com/office/drawing/2014/main" id="{DB6FEAF5-22FB-2B5D-2DF7-68CD7A44BEF5}"/>
                </a:ext>
              </a:extLst>
            </p:cNvPr>
            <p:cNvSpPr>
              <a:spLocks noChangeAspect="1" noChangeArrowheads="1"/>
            </p:cNvSpPr>
            <p:nvPr/>
          </p:nvSpPr>
          <p:spPr bwMode="auto">
            <a:xfrm>
              <a:off x="318" y="3079"/>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12" name="Rectangle 255">
              <a:extLst>
                <a:ext uri="{FF2B5EF4-FFF2-40B4-BE49-F238E27FC236}">
                  <a16:creationId xmlns:a16="http://schemas.microsoft.com/office/drawing/2014/main" id="{EB827BA8-ED9F-F4E8-FC55-68FF47C0DD1F}"/>
                </a:ext>
              </a:extLst>
            </p:cNvPr>
            <p:cNvSpPr>
              <a:spLocks noChangeAspect="1" noChangeArrowheads="1"/>
            </p:cNvSpPr>
            <p:nvPr/>
          </p:nvSpPr>
          <p:spPr bwMode="auto">
            <a:xfrm>
              <a:off x="442" y="3086"/>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13" name="Rectangle 256">
              <a:extLst>
                <a:ext uri="{FF2B5EF4-FFF2-40B4-BE49-F238E27FC236}">
                  <a16:creationId xmlns:a16="http://schemas.microsoft.com/office/drawing/2014/main" id="{99D55E41-5E2D-BF03-489F-675C670AA33C}"/>
                </a:ext>
              </a:extLst>
            </p:cNvPr>
            <p:cNvSpPr>
              <a:spLocks noChangeAspect="1" noChangeArrowheads="1"/>
            </p:cNvSpPr>
            <p:nvPr/>
          </p:nvSpPr>
          <p:spPr bwMode="auto">
            <a:xfrm>
              <a:off x="1510" y="309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14" name="Rectangle 257">
              <a:extLst>
                <a:ext uri="{FF2B5EF4-FFF2-40B4-BE49-F238E27FC236}">
                  <a16:creationId xmlns:a16="http://schemas.microsoft.com/office/drawing/2014/main" id="{223491EB-5056-AA6A-E43C-917F9E1CBE0E}"/>
                </a:ext>
              </a:extLst>
            </p:cNvPr>
            <p:cNvSpPr>
              <a:spLocks noChangeAspect="1" noChangeArrowheads="1"/>
            </p:cNvSpPr>
            <p:nvPr/>
          </p:nvSpPr>
          <p:spPr bwMode="auto">
            <a:xfrm>
              <a:off x="1419" y="3209"/>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15" name="Rectangle 258">
              <a:extLst>
                <a:ext uri="{FF2B5EF4-FFF2-40B4-BE49-F238E27FC236}">
                  <a16:creationId xmlns:a16="http://schemas.microsoft.com/office/drawing/2014/main" id="{0225A3C5-F94D-C2E4-9217-65E022BC4F9D}"/>
                </a:ext>
              </a:extLst>
            </p:cNvPr>
            <p:cNvSpPr>
              <a:spLocks noChangeAspect="1" noChangeArrowheads="1"/>
            </p:cNvSpPr>
            <p:nvPr/>
          </p:nvSpPr>
          <p:spPr bwMode="auto">
            <a:xfrm>
              <a:off x="1428" y="3127"/>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16" name="Rectangle 259">
              <a:extLst>
                <a:ext uri="{FF2B5EF4-FFF2-40B4-BE49-F238E27FC236}">
                  <a16:creationId xmlns:a16="http://schemas.microsoft.com/office/drawing/2014/main" id="{960004C7-A514-4B56-3422-EEB74FF23772}"/>
                </a:ext>
              </a:extLst>
            </p:cNvPr>
            <p:cNvSpPr>
              <a:spLocks noChangeAspect="1" noChangeArrowheads="1"/>
            </p:cNvSpPr>
            <p:nvPr/>
          </p:nvSpPr>
          <p:spPr bwMode="auto">
            <a:xfrm>
              <a:off x="1545" y="3230"/>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nvGrpSpPr>
            <p:cNvPr id="16617" name="Group 260">
              <a:extLst>
                <a:ext uri="{FF2B5EF4-FFF2-40B4-BE49-F238E27FC236}">
                  <a16:creationId xmlns:a16="http://schemas.microsoft.com/office/drawing/2014/main" id="{89A1896B-8574-28EE-5CDA-5BC2CEE312C5}"/>
                </a:ext>
              </a:extLst>
            </p:cNvPr>
            <p:cNvGrpSpPr>
              <a:grpSpLocks/>
            </p:cNvGrpSpPr>
            <p:nvPr/>
          </p:nvGrpSpPr>
          <p:grpSpPr bwMode="auto">
            <a:xfrm>
              <a:off x="480" y="2851"/>
              <a:ext cx="859" cy="496"/>
              <a:chOff x="480" y="1369"/>
              <a:chExt cx="859" cy="496"/>
            </a:xfrm>
          </p:grpSpPr>
          <p:sp>
            <p:nvSpPr>
              <p:cNvPr id="16618" name="Rectangle 261">
                <a:extLst>
                  <a:ext uri="{FF2B5EF4-FFF2-40B4-BE49-F238E27FC236}">
                    <a16:creationId xmlns:a16="http://schemas.microsoft.com/office/drawing/2014/main" id="{6F8946B0-5E2D-A22F-5C1D-102D81E0630A}"/>
                  </a:ext>
                </a:extLst>
              </p:cNvPr>
              <p:cNvSpPr>
                <a:spLocks noChangeArrowheads="1"/>
              </p:cNvSpPr>
              <p:nvPr/>
            </p:nvSpPr>
            <p:spPr bwMode="auto">
              <a:xfrm>
                <a:off x="764" y="1561"/>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19" name="Rectangle 262">
                <a:extLst>
                  <a:ext uri="{FF2B5EF4-FFF2-40B4-BE49-F238E27FC236}">
                    <a16:creationId xmlns:a16="http://schemas.microsoft.com/office/drawing/2014/main" id="{4F7D3F6D-6643-4F90-A3D3-B966CF73E03A}"/>
                  </a:ext>
                </a:extLst>
              </p:cNvPr>
              <p:cNvSpPr>
                <a:spLocks noChangeArrowheads="1"/>
              </p:cNvSpPr>
              <p:nvPr/>
            </p:nvSpPr>
            <p:spPr bwMode="auto">
              <a:xfrm>
                <a:off x="1034" y="1537"/>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20" name="Rectangle 263">
                <a:extLst>
                  <a:ext uri="{FF2B5EF4-FFF2-40B4-BE49-F238E27FC236}">
                    <a16:creationId xmlns:a16="http://schemas.microsoft.com/office/drawing/2014/main" id="{36A48F59-C8BC-A33E-D071-77790D232962}"/>
                  </a:ext>
                </a:extLst>
              </p:cNvPr>
              <p:cNvSpPr>
                <a:spLocks noChangeArrowheads="1"/>
              </p:cNvSpPr>
              <p:nvPr/>
            </p:nvSpPr>
            <p:spPr bwMode="auto">
              <a:xfrm>
                <a:off x="755" y="1774"/>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21" name="Rectangle 264">
                <a:extLst>
                  <a:ext uri="{FF2B5EF4-FFF2-40B4-BE49-F238E27FC236}">
                    <a16:creationId xmlns:a16="http://schemas.microsoft.com/office/drawing/2014/main" id="{5522ABAD-AD15-424F-DA03-934777094178}"/>
                  </a:ext>
                </a:extLst>
              </p:cNvPr>
              <p:cNvSpPr>
                <a:spLocks noChangeArrowheads="1"/>
              </p:cNvSpPr>
              <p:nvPr/>
            </p:nvSpPr>
            <p:spPr bwMode="auto">
              <a:xfrm>
                <a:off x="1248" y="1450"/>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22" name="Rectangle 265">
                <a:extLst>
                  <a:ext uri="{FF2B5EF4-FFF2-40B4-BE49-F238E27FC236}">
                    <a16:creationId xmlns:a16="http://schemas.microsoft.com/office/drawing/2014/main" id="{5E9C711D-59E1-191A-DA92-918C4B7014E4}"/>
                  </a:ext>
                </a:extLst>
              </p:cNvPr>
              <p:cNvSpPr>
                <a:spLocks noChangeArrowheads="1"/>
              </p:cNvSpPr>
              <p:nvPr/>
            </p:nvSpPr>
            <p:spPr bwMode="auto">
              <a:xfrm>
                <a:off x="1056" y="1741"/>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23" name="Rectangle 266">
                <a:extLst>
                  <a:ext uri="{FF2B5EF4-FFF2-40B4-BE49-F238E27FC236}">
                    <a16:creationId xmlns:a16="http://schemas.microsoft.com/office/drawing/2014/main" id="{B2232144-6118-FC8D-3B12-4734F3FA0A77}"/>
                  </a:ext>
                </a:extLst>
              </p:cNvPr>
              <p:cNvSpPr>
                <a:spLocks noChangeArrowheads="1"/>
              </p:cNvSpPr>
              <p:nvPr/>
            </p:nvSpPr>
            <p:spPr bwMode="auto">
              <a:xfrm>
                <a:off x="480" y="1369"/>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624" name="Rectangle 267">
                <a:extLst>
                  <a:ext uri="{FF2B5EF4-FFF2-40B4-BE49-F238E27FC236}">
                    <a16:creationId xmlns:a16="http://schemas.microsoft.com/office/drawing/2014/main" id="{9DFEB215-E70E-AA8F-4833-7627E6773011}"/>
                  </a:ext>
                </a:extLst>
              </p:cNvPr>
              <p:cNvSpPr>
                <a:spLocks noChangeArrowheads="1"/>
              </p:cNvSpPr>
              <p:nvPr/>
            </p:nvSpPr>
            <p:spPr bwMode="auto">
              <a:xfrm>
                <a:off x="557" y="1661"/>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grpSp>
      <p:grpSp>
        <p:nvGrpSpPr>
          <p:cNvPr id="4" name="Group 347">
            <a:extLst>
              <a:ext uri="{FF2B5EF4-FFF2-40B4-BE49-F238E27FC236}">
                <a16:creationId xmlns:a16="http://schemas.microsoft.com/office/drawing/2014/main" id="{7A3811D7-591B-513D-CA40-2CAC4824D3F5}"/>
              </a:ext>
            </a:extLst>
          </p:cNvPr>
          <p:cNvGrpSpPr>
            <a:grpSpLocks/>
          </p:cNvGrpSpPr>
          <p:nvPr/>
        </p:nvGrpSpPr>
        <p:grpSpPr bwMode="auto">
          <a:xfrm>
            <a:off x="4038601" y="1944688"/>
            <a:ext cx="2227263" cy="703262"/>
            <a:chOff x="1616" y="2752"/>
            <a:chExt cx="1727" cy="592"/>
          </a:xfrm>
        </p:grpSpPr>
        <p:sp>
          <p:nvSpPr>
            <p:cNvPr id="16507" name="Line 348">
              <a:extLst>
                <a:ext uri="{FF2B5EF4-FFF2-40B4-BE49-F238E27FC236}">
                  <a16:creationId xmlns:a16="http://schemas.microsoft.com/office/drawing/2014/main" id="{3A70B15C-9513-82AA-537F-B9905B63D40C}"/>
                </a:ext>
              </a:extLst>
            </p:cNvPr>
            <p:cNvSpPr>
              <a:spLocks noChangeShapeType="1"/>
            </p:cNvSpPr>
            <p:nvPr/>
          </p:nvSpPr>
          <p:spPr bwMode="auto">
            <a:xfrm flipV="1">
              <a:off x="1616" y="2968"/>
              <a:ext cx="322" cy="5"/>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nvGrpSpPr>
            <p:cNvPr id="16508" name="Group 349">
              <a:extLst>
                <a:ext uri="{FF2B5EF4-FFF2-40B4-BE49-F238E27FC236}">
                  <a16:creationId xmlns:a16="http://schemas.microsoft.com/office/drawing/2014/main" id="{50E960EE-B1E5-1B47-79E7-38F84B2E9193}"/>
                </a:ext>
              </a:extLst>
            </p:cNvPr>
            <p:cNvGrpSpPr>
              <a:grpSpLocks/>
            </p:cNvGrpSpPr>
            <p:nvPr/>
          </p:nvGrpSpPr>
          <p:grpSpPr bwMode="auto">
            <a:xfrm>
              <a:off x="2049" y="2752"/>
              <a:ext cx="1294" cy="592"/>
              <a:chOff x="2049" y="2752"/>
              <a:chExt cx="1294" cy="592"/>
            </a:xfrm>
          </p:grpSpPr>
          <p:sp>
            <p:nvSpPr>
              <p:cNvPr id="16509" name="Rectangle 350">
                <a:extLst>
                  <a:ext uri="{FF2B5EF4-FFF2-40B4-BE49-F238E27FC236}">
                    <a16:creationId xmlns:a16="http://schemas.microsoft.com/office/drawing/2014/main" id="{21612E93-39EF-5B0F-8BBD-7F2C94008D2E}"/>
                  </a:ext>
                </a:extLst>
              </p:cNvPr>
              <p:cNvSpPr>
                <a:spLocks noChangeArrowheads="1"/>
              </p:cNvSpPr>
              <p:nvPr/>
            </p:nvSpPr>
            <p:spPr bwMode="auto">
              <a:xfrm>
                <a:off x="2531" y="3022"/>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10" name="Rectangle 351">
                <a:extLst>
                  <a:ext uri="{FF2B5EF4-FFF2-40B4-BE49-F238E27FC236}">
                    <a16:creationId xmlns:a16="http://schemas.microsoft.com/office/drawing/2014/main" id="{64CA72F6-250D-9AF9-082A-4E11DD25577B}"/>
                  </a:ext>
                </a:extLst>
              </p:cNvPr>
              <p:cNvSpPr>
                <a:spLocks noChangeArrowheads="1"/>
              </p:cNvSpPr>
              <p:nvPr/>
            </p:nvSpPr>
            <p:spPr bwMode="auto">
              <a:xfrm>
                <a:off x="2801" y="2998"/>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11" name="Rectangle 352">
                <a:extLst>
                  <a:ext uri="{FF2B5EF4-FFF2-40B4-BE49-F238E27FC236}">
                    <a16:creationId xmlns:a16="http://schemas.microsoft.com/office/drawing/2014/main" id="{A4A3AA8C-AF2C-05FE-73AD-C0C7B0FC9D05}"/>
                  </a:ext>
                </a:extLst>
              </p:cNvPr>
              <p:cNvSpPr>
                <a:spLocks noChangeArrowheads="1"/>
              </p:cNvSpPr>
              <p:nvPr/>
            </p:nvSpPr>
            <p:spPr bwMode="auto">
              <a:xfrm>
                <a:off x="2522" y="3235"/>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12" name="Rectangle 353">
                <a:extLst>
                  <a:ext uri="{FF2B5EF4-FFF2-40B4-BE49-F238E27FC236}">
                    <a16:creationId xmlns:a16="http://schemas.microsoft.com/office/drawing/2014/main" id="{C81E4664-0ED4-6FA2-715D-5BC8E058F1A2}"/>
                  </a:ext>
                </a:extLst>
              </p:cNvPr>
              <p:cNvSpPr>
                <a:spLocks noChangeArrowheads="1"/>
              </p:cNvSpPr>
              <p:nvPr/>
            </p:nvSpPr>
            <p:spPr bwMode="auto">
              <a:xfrm>
                <a:off x="3015" y="2911"/>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13" name="Rectangle 354">
                <a:extLst>
                  <a:ext uri="{FF2B5EF4-FFF2-40B4-BE49-F238E27FC236}">
                    <a16:creationId xmlns:a16="http://schemas.microsoft.com/office/drawing/2014/main" id="{B7F80773-AC2B-CEFF-FC94-C1721C60C50C}"/>
                  </a:ext>
                </a:extLst>
              </p:cNvPr>
              <p:cNvSpPr>
                <a:spLocks noChangeArrowheads="1"/>
              </p:cNvSpPr>
              <p:nvPr/>
            </p:nvSpPr>
            <p:spPr bwMode="auto">
              <a:xfrm>
                <a:off x="2823" y="3202"/>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14" name="Rectangle 355">
                <a:extLst>
                  <a:ext uri="{FF2B5EF4-FFF2-40B4-BE49-F238E27FC236}">
                    <a16:creationId xmlns:a16="http://schemas.microsoft.com/office/drawing/2014/main" id="{A69FE6FB-9EF3-61B8-3F4B-89CE2F8DEA7C}"/>
                  </a:ext>
                </a:extLst>
              </p:cNvPr>
              <p:cNvSpPr>
                <a:spLocks noChangeArrowheads="1"/>
              </p:cNvSpPr>
              <p:nvPr/>
            </p:nvSpPr>
            <p:spPr bwMode="auto">
              <a:xfrm>
                <a:off x="2195" y="2838"/>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15" name="Rectangle 356">
                <a:extLst>
                  <a:ext uri="{FF2B5EF4-FFF2-40B4-BE49-F238E27FC236}">
                    <a16:creationId xmlns:a16="http://schemas.microsoft.com/office/drawing/2014/main" id="{D6B3178F-E2F3-6D1D-283D-F9D4957C1C77}"/>
                  </a:ext>
                </a:extLst>
              </p:cNvPr>
              <p:cNvSpPr>
                <a:spLocks noChangeArrowheads="1"/>
              </p:cNvSpPr>
              <p:nvPr/>
            </p:nvSpPr>
            <p:spPr bwMode="auto">
              <a:xfrm>
                <a:off x="2324" y="3122"/>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16" name="Rectangle 357">
                <a:extLst>
                  <a:ext uri="{FF2B5EF4-FFF2-40B4-BE49-F238E27FC236}">
                    <a16:creationId xmlns:a16="http://schemas.microsoft.com/office/drawing/2014/main" id="{48975928-1631-8194-D94D-3B70520AA270}"/>
                  </a:ext>
                </a:extLst>
              </p:cNvPr>
              <p:cNvSpPr>
                <a:spLocks noChangeAspect="1" noChangeArrowheads="1"/>
              </p:cNvSpPr>
              <p:nvPr/>
            </p:nvSpPr>
            <p:spPr bwMode="auto">
              <a:xfrm>
                <a:off x="2069" y="2886"/>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17" name="Rectangle 358">
                <a:extLst>
                  <a:ext uri="{FF2B5EF4-FFF2-40B4-BE49-F238E27FC236}">
                    <a16:creationId xmlns:a16="http://schemas.microsoft.com/office/drawing/2014/main" id="{EDD7C8AD-D90F-26F1-91F6-DF5BB0FA103F}"/>
                  </a:ext>
                </a:extLst>
              </p:cNvPr>
              <p:cNvSpPr>
                <a:spLocks noChangeAspect="1" noChangeArrowheads="1"/>
              </p:cNvSpPr>
              <p:nvPr/>
            </p:nvSpPr>
            <p:spPr bwMode="auto">
              <a:xfrm>
                <a:off x="2182" y="2769"/>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18" name="Rectangle 359">
                <a:extLst>
                  <a:ext uri="{FF2B5EF4-FFF2-40B4-BE49-F238E27FC236}">
                    <a16:creationId xmlns:a16="http://schemas.microsoft.com/office/drawing/2014/main" id="{8D205EFD-11A3-E77D-A4DF-C87792B8FC9B}"/>
                  </a:ext>
                </a:extLst>
              </p:cNvPr>
              <p:cNvSpPr>
                <a:spLocks noChangeAspect="1" noChangeArrowheads="1"/>
              </p:cNvSpPr>
              <p:nvPr/>
            </p:nvSpPr>
            <p:spPr bwMode="auto">
              <a:xfrm>
                <a:off x="2362" y="289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19" name="Rectangle 360">
                <a:extLst>
                  <a:ext uri="{FF2B5EF4-FFF2-40B4-BE49-F238E27FC236}">
                    <a16:creationId xmlns:a16="http://schemas.microsoft.com/office/drawing/2014/main" id="{29D29969-9092-E005-9625-72437D24CFFD}"/>
                  </a:ext>
                </a:extLst>
              </p:cNvPr>
              <p:cNvSpPr>
                <a:spLocks noChangeAspect="1" noChangeArrowheads="1"/>
              </p:cNvSpPr>
              <p:nvPr/>
            </p:nvSpPr>
            <p:spPr bwMode="auto">
              <a:xfrm>
                <a:off x="2186" y="2989"/>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20" name="Rectangle 361">
                <a:extLst>
                  <a:ext uri="{FF2B5EF4-FFF2-40B4-BE49-F238E27FC236}">
                    <a16:creationId xmlns:a16="http://schemas.microsoft.com/office/drawing/2014/main" id="{B189BF5B-F854-6CBA-D0CE-59B5E12CDA3D}"/>
                  </a:ext>
                </a:extLst>
              </p:cNvPr>
              <p:cNvSpPr>
                <a:spLocks noChangeAspect="1" noChangeArrowheads="1"/>
              </p:cNvSpPr>
              <p:nvPr/>
            </p:nvSpPr>
            <p:spPr bwMode="auto">
              <a:xfrm>
                <a:off x="2310" y="2996"/>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21" name="Rectangle 362">
                <a:extLst>
                  <a:ext uri="{FF2B5EF4-FFF2-40B4-BE49-F238E27FC236}">
                    <a16:creationId xmlns:a16="http://schemas.microsoft.com/office/drawing/2014/main" id="{77AEEB4E-67BE-5190-A4EA-52D852E59D5A}"/>
                  </a:ext>
                </a:extLst>
              </p:cNvPr>
              <p:cNvSpPr>
                <a:spLocks noChangeAspect="1" noChangeArrowheads="1"/>
              </p:cNvSpPr>
              <p:nvPr/>
            </p:nvSpPr>
            <p:spPr bwMode="auto">
              <a:xfrm>
                <a:off x="2371" y="281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22" name="Rectangle 363">
                <a:extLst>
                  <a:ext uri="{FF2B5EF4-FFF2-40B4-BE49-F238E27FC236}">
                    <a16:creationId xmlns:a16="http://schemas.microsoft.com/office/drawing/2014/main" id="{587E021F-7701-300D-E3DB-73B55912C0EF}"/>
                  </a:ext>
                </a:extLst>
              </p:cNvPr>
              <p:cNvSpPr>
                <a:spLocks noChangeAspect="1" noChangeArrowheads="1"/>
              </p:cNvSpPr>
              <p:nvPr/>
            </p:nvSpPr>
            <p:spPr bwMode="auto">
              <a:xfrm>
                <a:off x="2664" y="2818"/>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23" name="Rectangle 364">
                <a:extLst>
                  <a:ext uri="{FF2B5EF4-FFF2-40B4-BE49-F238E27FC236}">
                    <a16:creationId xmlns:a16="http://schemas.microsoft.com/office/drawing/2014/main" id="{4F7BAA19-230A-795F-28FD-14DF3858B9E6}"/>
                  </a:ext>
                </a:extLst>
              </p:cNvPr>
              <p:cNvSpPr>
                <a:spLocks noChangeAspect="1" noChangeArrowheads="1"/>
              </p:cNvSpPr>
              <p:nvPr/>
            </p:nvSpPr>
            <p:spPr bwMode="auto">
              <a:xfrm>
                <a:off x="2488" y="2914"/>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24" name="Rectangle 365">
                <a:extLst>
                  <a:ext uri="{FF2B5EF4-FFF2-40B4-BE49-F238E27FC236}">
                    <a16:creationId xmlns:a16="http://schemas.microsoft.com/office/drawing/2014/main" id="{781C23DC-1D95-EFB3-F9B6-0B85D95CC9D7}"/>
                  </a:ext>
                </a:extLst>
              </p:cNvPr>
              <p:cNvSpPr>
                <a:spLocks noChangeAspect="1" noChangeArrowheads="1"/>
              </p:cNvSpPr>
              <p:nvPr/>
            </p:nvSpPr>
            <p:spPr bwMode="auto">
              <a:xfrm>
                <a:off x="2612" y="292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25" name="Rectangle 366">
                <a:extLst>
                  <a:ext uri="{FF2B5EF4-FFF2-40B4-BE49-F238E27FC236}">
                    <a16:creationId xmlns:a16="http://schemas.microsoft.com/office/drawing/2014/main" id="{6B997562-0AD6-DC82-EBAD-CE4E2A81425C}"/>
                  </a:ext>
                </a:extLst>
              </p:cNvPr>
              <p:cNvSpPr>
                <a:spLocks noChangeAspect="1" noChangeArrowheads="1"/>
              </p:cNvSpPr>
              <p:nvPr/>
            </p:nvSpPr>
            <p:spPr bwMode="auto">
              <a:xfrm>
                <a:off x="2711" y="294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26" name="Rectangle 367">
                <a:extLst>
                  <a:ext uri="{FF2B5EF4-FFF2-40B4-BE49-F238E27FC236}">
                    <a16:creationId xmlns:a16="http://schemas.microsoft.com/office/drawing/2014/main" id="{EFE58DA4-7F28-0688-7F11-D1B06439978D}"/>
                  </a:ext>
                </a:extLst>
              </p:cNvPr>
              <p:cNvSpPr>
                <a:spLocks noChangeAspect="1" noChangeArrowheads="1"/>
              </p:cNvSpPr>
              <p:nvPr/>
            </p:nvSpPr>
            <p:spPr bwMode="auto">
              <a:xfrm>
                <a:off x="2851" y="2955"/>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27" name="Rectangle 368">
                <a:extLst>
                  <a:ext uri="{FF2B5EF4-FFF2-40B4-BE49-F238E27FC236}">
                    <a16:creationId xmlns:a16="http://schemas.microsoft.com/office/drawing/2014/main" id="{E21D7C6E-528D-87B6-BA1D-019D158771B9}"/>
                  </a:ext>
                </a:extLst>
              </p:cNvPr>
              <p:cNvSpPr>
                <a:spLocks noChangeAspect="1" noChangeArrowheads="1"/>
              </p:cNvSpPr>
              <p:nvPr/>
            </p:nvSpPr>
            <p:spPr bwMode="auto">
              <a:xfrm>
                <a:off x="3144" y="2962"/>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28" name="Rectangle 369">
                <a:extLst>
                  <a:ext uri="{FF2B5EF4-FFF2-40B4-BE49-F238E27FC236}">
                    <a16:creationId xmlns:a16="http://schemas.microsoft.com/office/drawing/2014/main" id="{51CA722B-EAD5-3E33-A28E-32C24B385600}"/>
                  </a:ext>
                </a:extLst>
              </p:cNvPr>
              <p:cNvSpPr>
                <a:spLocks noChangeAspect="1" noChangeArrowheads="1"/>
              </p:cNvSpPr>
              <p:nvPr/>
            </p:nvSpPr>
            <p:spPr bwMode="auto">
              <a:xfrm>
                <a:off x="2968" y="3058"/>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29" name="Rectangle 370">
                <a:extLst>
                  <a:ext uri="{FF2B5EF4-FFF2-40B4-BE49-F238E27FC236}">
                    <a16:creationId xmlns:a16="http://schemas.microsoft.com/office/drawing/2014/main" id="{906CF01F-9D94-6E5B-25D0-4EDFBF16F294}"/>
                  </a:ext>
                </a:extLst>
              </p:cNvPr>
              <p:cNvSpPr>
                <a:spLocks noChangeAspect="1" noChangeArrowheads="1"/>
              </p:cNvSpPr>
              <p:nvPr/>
            </p:nvSpPr>
            <p:spPr bwMode="auto">
              <a:xfrm>
                <a:off x="3092" y="3065"/>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30" name="Rectangle 371">
                <a:extLst>
                  <a:ext uri="{FF2B5EF4-FFF2-40B4-BE49-F238E27FC236}">
                    <a16:creationId xmlns:a16="http://schemas.microsoft.com/office/drawing/2014/main" id="{F94CD442-85AE-3D94-D950-3C5812D5B847}"/>
                  </a:ext>
                </a:extLst>
              </p:cNvPr>
              <p:cNvSpPr>
                <a:spLocks noChangeAspect="1" noChangeArrowheads="1"/>
              </p:cNvSpPr>
              <p:nvPr/>
            </p:nvSpPr>
            <p:spPr bwMode="auto">
              <a:xfrm>
                <a:off x="2933" y="292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31" name="Rectangle 372">
                <a:extLst>
                  <a:ext uri="{FF2B5EF4-FFF2-40B4-BE49-F238E27FC236}">
                    <a16:creationId xmlns:a16="http://schemas.microsoft.com/office/drawing/2014/main" id="{CABF92DE-C3B7-D6EF-F03E-854A77E81442}"/>
                  </a:ext>
                </a:extLst>
              </p:cNvPr>
              <p:cNvSpPr>
                <a:spLocks noChangeAspect="1" noChangeArrowheads="1"/>
              </p:cNvSpPr>
              <p:nvPr/>
            </p:nvSpPr>
            <p:spPr bwMode="auto">
              <a:xfrm>
                <a:off x="2404" y="3058"/>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32" name="Rectangle 373">
                <a:extLst>
                  <a:ext uri="{FF2B5EF4-FFF2-40B4-BE49-F238E27FC236}">
                    <a16:creationId xmlns:a16="http://schemas.microsoft.com/office/drawing/2014/main" id="{BD8D56BC-9F29-F284-55B4-14782F531E23}"/>
                  </a:ext>
                </a:extLst>
              </p:cNvPr>
              <p:cNvSpPr>
                <a:spLocks noChangeAspect="1" noChangeArrowheads="1"/>
              </p:cNvSpPr>
              <p:nvPr/>
            </p:nvSpPr>
            <p:spPr bwMode="auto">
              <a:xfrm>
                <a:off x="2697" y="3065"/>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33" name="Rectangle 374">
                <a:extLst>
                  <a:ext uri="{FF2B5EF4-FFF2-40B4-BE49-F238E27FC236}">
                    <a16:creationId xmlns:a16="http://schemas.microsoft.com/office/drawing/2014/main" id="{10A53ABD-D214-7ED6-3B97-F7B8CA0BEFF2}"/>
                  </a:ext>
                </a:extLst>
              </p:cNvPr>
              <p:cNvSpPr>
                <a:spLocks noChangeAspect="1" noChangeArrowheads="1"/>
              </p:cNvSpPr>
              <p:nvPr/>
            </p:nvSpPr>
            <p:spPr bwMode="auto">
              <a:xfrm>
                <a:off x="2521" y="316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34" name="Rectangle 375">
                <a:extLst>
                  <a:ext uri="{FF2B5EF4-FFF2-40B4-BE49-F238E27FC236}">
                    <a16:creationId xmlns:a16="http://schemas.microsoft.com/office/drawing/2014/main" id="{F690A773-E436-321F-3FC8-E9381E6225D5}"/>
                  </a:ext>
                </a:extLst>
              </p:cNvPr>
              <p:cNvSpPr>
                <a:spLocks noChangeAspect="1" noChangeArrowheads="1"/>
              </p:cNvSpPr>
              <p:nvPr/>
            </p:nvSpPr>
            <p:spPr bwMode="auto">
              <a:xfrm>
                <a:off x="2645" y="3168"/>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35" name="Rectangle 376">
                <a:extLst>
                  <a:ext uri="{FF2B5EF4-FFF2-40B4-BE49-F238E27FC236}">
                    <a16:creationId xmlns:a16="http://schemas.microsoft.com/office/drawing/2014/main" id="{54F786EE-45C6-5722-C7B9-3D33CF7E177A}"/>
                  </a:ext>
                </a:extLst>
              </p:cNvPr>
              <p:cNvSpPr>
                <a:spLocks noChangeAspect="1" noChangeArrowheads="1"/>
              </p:cNvSpPr>
              <p:nvPr/>
            </p:nvSpPr>
            <p:spPr bwMode="auto">
              <a:xfrm>
                <a:off x="2947" y="309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36" name="Rectangle 377">
                <a:extLst>
                  <a:ext uri="{FF2B5EF4-FFF2-40B4-BE49-F238E27FC236}">
                    <a16:creationId xmlns:a16="http://schemas.microsoft.com/office/drawing/2014/main" id="{173E8097-FF31-3297-04D8-4E2761ADD066}"/>
                  </a:ext>
                </a:extLst>
              </p:cNvPr>
              <p:cNvSpPr>
                <a:spLocks noChangeAspect="1" noChangeArrowheads="1"/>
              </p:cNvSpPr>
              <p:nvPr/>
            </p:nvSpPr>
            <p:spPr bwMode="auto">
              <a:xfrm>
                <a:off x="3046" y="311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37" name="Rectangle 378">
                <a:extLst>
                  <a:ext uri="{FF2B5EF4-FFF2-40B4-BE49-F238E27FC236}">
                    <a16:creationId xmlns:a16="http://schemas.microsoft.com/office/drawing/2014/main" id="{1689D794-83B5-8B26-754F-20EE9139D162}"/>
                  </a:ext>
                </a:extLst>
              </p:cNvPr>
              <p:cNvSpPr>
                <a:spLocks noChangeAspect="1" noChangeArrowheads="1"/>
              </p:cNvSpPr>
              <p:nvPr/>
            </p:nvSpPr>
            <p:spPr bwMode="auto">
              <a:xfrm>
                <a:off x="2252" y="298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38" name="Rectangle 379">
                <a:extLst>
                  <a:ext uri="{FF2B5EF4-FFF2-40B4-BE49-F238E27FC236}">
                    <a16:creationId xmlns:a16="http://schemas.microsoft.com/office/drawing/2014/main" id="{3131FECF-DCB8-D500-7A78-85E786A25CD5}"/>
                  </a:ext>
                </a:extLst>
              </p:cNvPr>
              <p:cNvSpPr>
                <a:spLocks noChangeAspect="1" noChangeArrowheads="1"/>
              </p:cNvSpPr>
              <p:nvPr/>
            </p:nvSpPr>
            <p:spPr bwMode="auto">
              <a:xfrm>
                <a:off x="2076" y="3079"/>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39" name="Rectangle 380">
                <a:extLst>
                  <a:ext uri="{FF2B5EF4-FFF2-40B4-BE49-F238E27FC236}">
                    <a16:creationId xmlns:a16="http://schemas.microsoft.com/office/drawing/2014/main" id="{0F4086CD-3279-A151-6F6C-466184B3B32B}"/>
                  </a:ext>
                </a:extLst>
              </p:cNvPr>
              <p:cNvSpPr>
                <a:spLocks noChangeAspect="1" noChangeArrowheads="1"/>
              </p:cNvSpPr>
              <p:nvPr/>
            </p:nvSpPr>
            <p:spPr bwMode="auto">
              <a:xfrm>
                <a:off x="2200" y="3086"/>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40" name="Rectangle 381">
                <a:extLst>
                  <a:ext uri="{FF2B5EF4-FFF2-40B4-BE49-F238E27FC236}">
                    <a16:creationId xmlns:a16="http://schemas.microsoft.com/office/drawing/2014/main" id="{572D4B29-B28B-0567-8B8D-B201CA975C69}"/>
                  </a:ext>
                </a:extLst>
              </p:cNvPr>
              <p:cNvSpPr>
                <a:spLocks noChangeAspect="1" noChangeArrowheads="1"/>
              </p:cNvSpPr>
              <p:nvPr/>
            </p:nvSpPr>
            <p:spPr bwMode="auto">
              <a:xfrm>
                <a:off x="3268" y="309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41" name="Rectangle 382">
                <a:extLst>
                  <a:ext uri="{FF2B5EF4-FFF2-40B4-BE49-F238E27FC236}">
                    <a16:creationId xmlns:a16="http://schemas.microsoft.com/office/drawing/2014/main" id="{245BA318-8756-C5B5-CDF4-646CD3500E55}"/>
                  </a:ext>
                </a:extLst>
              </p:cNvPr>
              <p:cNvSpPr>
                <a:spLocks noChangeAspect="1" noChangeArrowheads="1"/>
              </p:cNvSpPr>
              <p:nvPr/>
            </p:nvSpPr>
            <p:spPr bwMode="auto">
              <a:xfrm>
                <a:off x="3177" y="3209"/>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42" name="Rectangle 383">
                <a:extLst>
                  <a:ext uri="{FF2B5EF4-FFF2-40B4-BE49-F238E27FC236}">
                    <a16:creationId xmlns:a16="http://schemas.microsoft.com/office/drawing/2014/main" id="{6E2D5C70-3CA0-E43C-D40F-A6C817D84EFA}"/>
                  </a:ext>
                </a:extLst>
              </p:cNvPr>
              <p:cNvSpPr>
                <a:spLocks noChangeAspect="1" noChangeArrowheads="1"/>
              </p:cNvSpPr>
              <p:nvPr/>
            </p:nvSpPr>
            <p:spPr bwMode="auto">
              <a:xfrm>
                <a:off x="3186" y="3127"/>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43" name="Rectangle 384">
                <a:extLst>
                  <a:ext uri="{FF2B5EF4-FFF2-40B4-BE49-F238E27FC236}">
                    <a16:creationId xmlns:a16="http://schemas.microsoft.com/office/drawing/2014/main" id="{3A27ECCC-B2FD-615D-2DB7-1423B2B65B5C}"/>
                  </a:ext>
                </a:extLst>
              </p:cNvPr>
              <p:cNvSpPr>
                <a:spLocks noChangeAspect="1" noChangeArrowheads="1"/>
              </p:cNvSpPr>
              <p:nvPr/>
            </p:nvSpPr>
            <p:spPr bwMode="auto">
              <a:xfrm>
                <a:off x="3303" y="3230"/>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44" name="Oval 385">
                <a:extLst>
                  <a:ext uri="{FF2B5EF4-FFF2-40B4-BE49-F238E27FC236}">
                    <a16:creationId xmlns:a16="http://schemas.microsoft.com/office/drawing/2014/main" id="{2AB70D43-5E28-DD4A-09EE-AD9AB6103746}"/>
                  </a:ext>
                </a:extLst>
              </p:cNvPr>
              <p:cNvSpPr>
                <a:spLocks noChangeAspect="1" noChangeArrowheads="1"/>
              </p:cNvSpPr>
              <p:nvPr/>
            </p:nvSpPr>
            <p:spPr bwMode="auto">
              <a:xfrm>
                <a:off x="2055" y="3064"/>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45" name="Oval 386">
                <a:extLst>
                  <a:ext uri="{FF2B5EF4-FFF2-40B4-BE49-F238E27FC236}">
                    <a16:creationId xmlns:a16="http://schemas.microsoft.com/office/drawing/2014/main" id="{21D803F0-3C26-F92A-5CE8-6D272F862215}"/>
                  </a:ext>
                </a:extLst>
              </p:cNvPr>
              <p:cNvSpPr>
                <a:spLocks noChangeAspect="1" noChangeArrowheads="1"/>
              </p:cNvSpPr>
              <p:nvPr/>
            </p:nvSpPr>
            <p:spPr bwMode="auto">
              <a:xfrm>
                <a:off x="2161" y="2752"/>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46" name="Oval 387">
                <a:extLst>
                  <a:ext uri="{FF2B5EF4-FFF2-40B4-BE49-F238E27FC236}">
                    <a16:creationId xmlns:a16="http://schemas.microsoft.com/office/drawing/2014/main" id="{17B27EF0-2940-4D0C-63AA-91DADD03167C}"/>
                  </a:ext>
                </a:extLst>
              </p:cNvPr>
              <p:cNvSpPr>
                <a:spLocks noChangeAspect="1" noChangeArrowheads="1"/>
              </p:cNvSpPr>
              <p:nvPr/>
            </p:nvSpPr>
            <p:spPr bwMode="auto">
              <a:xfrm>
                <a:off x="2170" y="2972"/>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47" name="Oval 388">
                <a:extLst>
                  <a:ext uri="{FF2B5EF4-FFF2-40B4-BE49-F238E27FC236}">
                    <a16:creationId xmlns:a16="http://schemas.microsoft.com/office/drawing/2014/main" id="{BE5D14A3-A1AC-BC45-6513-EB7FEEEA14B3}"/>
                  </a:ext>
                </a:extLst>
              </p:cNvPr>
              <p:cNvSpPr>
                <a:spLocks noChangeAspect="1" noChangeArrowheads="1"/>
              </p:cNvSpPr>
              <p:nvPr/>
            </p:nvSpPr>
            <p:spPr bwMode="auto">
              <a:xfrm>
                <a:off x="2049" y="2869"/>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48" name="Oval 389">
                <a:extLst>
                  <a:ext uri="{FF2B5EF4-FFF2-40B4-BE49-F238E27FC236}">
                    <a16:creationId xmlns:a16="http://schemas.microsoft.com/office/drawing/2014/main" id="{69037E2E-07DD-F446-68CC-FBCCC07B29FD}"/>
                  </a:ext>
                </a:extLst>
              </p:cNvPr>
              <p:cNvSpPr>
                <a:spLocks noChangeAspect="1" noChangeArrowheads="1"/>
              </p:cNvSpPr>
              <p:nvPr/>
            </p:nvSpPr>
            <p:spPr bwMode="auto">
              <a:xfrm>
                <a:off x="2347" y="2792"/>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49" name="Oval 390">
                <a:extLst>
                  <a:ext uri="{FF2B5EF4-FFF2-40B4-BE49-F238E27FC236}">
                    <a16:creationId xmlns:a16="http://schemas.microsoft.com/office/drawing/2014/main" id="{C1EFD289-A4B5-FB82-DD95-3B11B6DF0F23}"/>
                  </a:ext>
                </a:extLst>
              </p:cNvPr>
              <p:cNvSpPr>
                <a:spLocks noChangeAspect="1" noChangeArrowheads="1"/>
              </p:cNvSpPr>
              <p:nvPr/>
            </p:nvSpPr>
            <p:spPr bwMode="auto">
              <a:xfrm>
                <a:off x="2342" y="2877"/>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50" name="Oval 391">
                <a:extLst>
                  <a:ext uri="{FF2B5EF4-FFF2-40B4-BE49-F238E27FC236}">
                    <a16:creationId xmlns:a16="http://schemas.microsoft.com/office/drawing/2014/main" id="{754AEA71-4D38-F708-95CB-0D0EE8EA4E9E}"/>
                  </a:ext>
                </a:extLst>
              </p:cNvPr>
              <p:cNvSpPr>
                <a:spLocks noChangeAspect="1" noChangeArrowheads="1"/>
              </p:cNvSpPr>
              <p:nvPr/>
            </p:nvSpPr>
            <p:spPr bwMode="auto">
              <a:xfrm>
                <a:off x="2227" y="2967"/>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51" name="Oval 392">
                <a:extLst>
                  <a:ext uri="{FF2B5EF4-FFF2-40B4-BE49-F238E27FC236}">
                    <a16:creationId xmlns:a16="http://schemas.microsoft.com/office/drawing/2014/main" id="{65FABB15-71B1-F7E1-A2DC-D0E7088AF35F}"/>
                  </a:ext>
                </a:extLst>
              </p:cNvPr>
              <p:cNvSpPr>
                <a:spLocks noChangeAspect="1" noChangeArrowheads="1"/>
              </p:cNvSpPr>
              <p:nvPr/>
            </p:nvSpPr>
            <p:spPr bwMode="auto">
              <a:xfrm>
                <a:off x="2290" y="2979"/>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52" name="Oval 393">
                <a:extLst>
                  <a:ext uri="{FF2B5EF4-FFF2-40B4-BE49-F238E27FC236}">
                    <a16:creationId xmlns:a16="http://schemas.microsoft.com/office/drawing/2014/main" id="{CC8D4E4E-FC4B-1F03-C25A-092637755DDA}"/>
                  </a:ext>
                </a:extLst>
              </p:cNvPr>
              <p:cNvSpPr>
                <a:spLocks noChangeAspect="1" noChangeArrowheads="1"/>
              </p:cNvSpPr>
              <p:nvPr/>
            </p:nvSpPr>
            <p:spPr bwMode="auto">
              <a:xfrm>
                <a:off x="2182" y="3067"/>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53" name="Oval 394">
                <a:extLst>
                  <a:ext uri="{FF2B5EF4-FFF2-40B4-BE49-F238E27FC236}">
                    <a16:creationId xmlns:a16="http://schemas.microsoft.com/office/drawing/2014/main" id="{CE82F1DA-A415-1C4A-C202-C2E33E8D39FD}"/>
                  </a:ext>
                </a:extLst>
              </p:cNvPr>
              <p:cNvSpPr>
                <a:spLocks noChangeAspect="1" noChangeArrowheads="1"/>
              </p:cNvSpPr>
              <p:nvPr/>
            </p:nvSpPr>
            <p:spPr bwMode="auto">
              <a:xfrm>
                <a:off x="2383" y="3042"/>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54" name="Oval 395">
                <a:extLst>
                  <a:ext uri="{FF2B5EF4-FFF2-40B4-BE49-F238E27FC236}">
                    <a16:creationId xmlns:a16="http://schemas.microsoft.com/office/drawing/2014/main" id="{57D934EC-EED5-48C6-506F-D6F0414A0E90}"/>
                  </a:ext>
                </a:extLst>
              </p:cNvPr>
              <p:cNvSpPr>
                <a:spLocks noChangeAspect="1" noChangeArrowheads="1"/>
              </p:cNvSpPr>
              <p:nvPr/>
            </p:nvSpPr>
            <p:spPr bwMode="auto">
              <a:xfrm>
                <a:off x="2645" y="2801"/>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55" name="Oval 396">
                <a:extLst>
                  <a:ext uri="{FF2B5EF4-FFF2-40B4-BE49-F238E27FC236}">
                    <a16:creationId xmlns:a16="http://schemas.microsoft.com/office/drawing/2014/main" id="{6093640F-338D-6965-01EF-2166CD711045}"/>
                  </a:ext>
                </a:extLst>
              </p:cNvPr>
              <p:cNvSpPr>
                <a:spLocks noChangeAspect="1" noChangeArrowheads="1"/>
              </p:cNvSpPr>
              <p:nvPr/>
            </p:nvSpPr>
            <p:spPr bwMode="auto">
              <a:xfrm>
                <a:off x="2470" y="2896"/>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56" name="Oval 397">
                <a:extLst>
                  <a:ext uri="{FF2B5EF4-FFF2-40B4-BE49-F238E27FC236}">
                    <a16:creationId xmlns:a16="http://schemas.microsoft.com/office/drawing/2014/main" id="{7CEA43B9-2CCF-F9BF-FA7A-913B132C45CD}"/>
                  </a:ext>
                </a:extLst>
              </p:cNvPr>
              <p:cNvSpPr>
                <a:spLocks noChangeAspect="1" noChangeArrowheads="1"/>
              </p:cNvSpPr>
              <p:nvPr/>
            </p:nvSpPr>
            <p:spPr bwMode="auto">
              <a:xfrm>
                <a:off x="2592" y="2902"/>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57" name="Oval 398">
                <a:extLst>
                  <a:ext uri="{FF2B5EF4-FFF2-40B4-BE49-F238E27FC236}">
                    <a16:creationId xmlns:a16="http://schemas.microsoft.com/office/drawing/2014/main" id="{30633FC9-62F9-1D07-74B4-AB7CCE01C3FF}"/>
                  </a:ext>
                </a:extLst>
              </p:cNvPr>
              <p:cNvSpPr>
                <a:spLocks noChangeAspect="1" noChangeArrowheads="1"/>
              </p:cNvSpPr>
              <p:nvPr/>
            </p:nvSpPr>
            <p:spPr bwMode="auto">
              <a:xfrm>
                <a:off x="2501" y="3144"/>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58" name="Oval 399">
                <a:extLst>
                  <a:ext uri="{FF2B5EF4-FFF2-40B4-BE49-F238E27FC236}">
                    <a16:creationId xmlns:a16="http://schemas.microsoft.com/office/drawing/2014/main" id="{0BAE5684-9110-CE0A-7132-A6EE2F8BA5D2}"/>
                  </a:ext>
                </a:extLst>
              </p:cNvPr>
              <p:cNvSpPr>
                <a:spLocks noChangeAspect="1" noChangeArrowheads="1"/>
              </p:cNvSpPr>
              <p:nvPr/>
            </p:nvSpPr>
            <p:spPr bwMode="auto">
              <a:xfrm>
                <a:off x="2626" y="3149"/>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59" name="Oval 400">
                <a:extLst>
                  <a:ext uri="{FF2B5EF4-FFF2-40B4-BE49-F238E27FC236}">
                    <a16:creationId xmlns:a16="http://schemas.microsoft.com/office/drawing/2014/main" id="{51B4CD24-FB35-391C-ED24-E2A5D994E25E}"/>
                  </a:ext>
                </a:extLst>
              </p:cNvPr>
              <p:cNvSpPr>
                <a:spLocks noChangeAspect="1" noChangeArrowheads="1"/>
              </p:cNvSpPr>
              <p:nvPr/>
            </p:nvSpPr>
            <p:spPr bwMode="auto">
              <a:xfrm>
                <a:off x="3156" y="3192"/>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60" name="Oval 401">
                <a:extLst>
                  <a:ext uri="{FF2B5EF4-FFF2-40B4-BE49-F238E27FC236}">
                    <a16:creationId xmlns:a16="http://schemas.microsoft.com/office/drawing/2014/main" id="{A5FE84C1-135C-0220-8466-C2FF7F3A4C7D}"/>
                  </a:ext>
                </a:extLst>
              </p:cNvPr>
              <p:cNvSpPr>
                <a:spLocks noChangeAspect="1" noChangeArrowheads="1"/>
              </p:cNvSpPr>
              <p:nvPr/>
            </p:nvSpPr>
            <p:spPr bwMode="auto">
              <a:xfrm>
                <a:off x="3281" y="3211"/>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61" name="Oval 402">
                <a:extLst>
                  <a:ext uri="{FF2B5EF4-FFF2-40B4-BE49-F238E27FC236}">
                    <a16:creationId xmlns:a16="http://schemas.microsoft.com/office/drawing/2014/main" id="{7D28F3B5-4EEB-4DB9-3BDD-354161FB4BFF}"/>
                  </a:ext>
                </a:extLst>
              </p:cNvPr>
              <p:cNvSpPr>
                <a:spLocks noChangeAspect="1" noChangeArrowheads="1"/>
              </p:cNvSpPr>
              <p:nvPr/>
            </p:nvSpPr>
            <p:spPr bwMode="auto">
              <a:xfrm>
                <a:off x="2676" y="3048"/>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62" name="Oval 403">
                <a:extLst>
                  <a:ext uri="{FF2B5EF4-FFF2-40B4-BE49-F238E27FC236}">
                    <a16:creationId xmlns:a16="http://schemas.microsoft.com/office/drawing/2014/main" id="{E87AFFAC-D236-1A5C-2EA6-046628ED420D}"/>
                  </a:ext>
                </a:extLst>
              </p:cNvPr>
              <p:cNvSpPr>
                <a:spLocks noChangeAspect="1" noChangeArrowheads="1"/>
              </p:cNvSpPr>
              <p:nvPr/>
            </p:nvSpPr>
            <p:spPr bwMode="auto">
              <a:xfrm>
                <a:off x="2930" y="3076"/>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63" name="Oval 404">
                <a:extLst>
                  <a:ext uri="{FF2B5EF4-FFF2-40B4-BE49-F238E27FC236}">
                    <a16:creationId xmlns:a16="http://schemas.microsoft.com/office/drawing/2014/main" id="{68F8090D-F6D3-BD8B-CFB6-AE965C95A183}"/>
                  </a:ext>
                </a:extLst>
              </p:cNvPr>
              <p:cNvSpPr>
                <a:spLocks noChangeAspect="1" noChangeArrowheads="1"/>
              </p:cNvSpPr>
              <p:nvPr/>
            </p:nvSpPr>
            <p:spPr bwMode="auto">
              <a:xfrm>
                <a:off x="2686" y="2921"/>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64" name="Oval 405">
                <a:extLst>
                  <a:ext uri="{FF2B5EF4-FFF2-40B4-BE49-F238E27FC236}">
                    <a16:creationId xmlns:a16="http://schemas.microsoft.com/office/drawing/2014/main" id="{49387FEC-0246-E9F9-733B-50D0AEE390AE}"/>
                  </a:ext>
                </a:extLst>
              </p:cNvPr>
              <p:cNvSpPr>
                <a:spLocks noChangeAspect="1" noChangeArrowheads="1"/>
              </p:cNvSpPr>
              <p:nvPr/>
            </p:nvSpPr>
            <p:spPr bwMode="auto">
              <a:xfrm>
                <a:off x="2830" y="2935"/>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65" name="Oval 406">
                <a:extLst>
                  <a:ext uri="{FF2B5EF4-FFF2-40B4-BE49-F238E27FC236}">
                    <a16:creationId xmlns:a16="http://schemas.microsoft.com/office/drawing/2014/main" id="{A401FECC-4425-F713-4E3B-D9CF0F267417}"/>
                  </a:ext>
                </a:extLst>
              </p:cNvPr>
              <p:cNvSpPr>
                <a:spLocks noChangeAspect="1" noChangeArrowheads="1"/>
              </p:cNvSpPr>
              <p:nvPr/>
            </p:nvSpPr>
            <p:spPr bwMode="auto">
              <a:xfrm>
                <a:off x="2912" y="2904"/>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66" name="Oval 407">
                <a:extLst>
                  <a:ext uri="{FF2B5EF4-FFF2-40B4-BE49-F238E27FC236}">
                    <a16:creationId xmlns:a16="http://schemas.microsoft.com/office/drawing/2014/main" id="{A25479E5-0711-03B5-B53D-B4E57C78AC1F}"/>
                  </a:ext>
                </a:extLst>
              </p:cNvPr>
              <p:cNvSpPr>
                <a:spLocks noChangeAspect="1" noChangeArrowheads="1"/>
              </p:cNvSpPr>
              <p:nvPr/>
            </p:nvSpPr>
            <p:spPr bwMode="auto">
              <a:xfrm>
                <a:off x="2955" y="3038"/>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nvGrpSpPr>
              <p:cNvPr id="16567" name="Group 408">
                <a:extLst>
                  <a:ext uri="{FF2B5EF4-FFF2-40B4-BE49-F238E27FC236}">
                    <a16:creationId xmlns:a16="http://schemas.microsoft.com/office/drawing/2014/main" id="{A383125E-92E2-D2BE-A39E-59161B4142EF}"/>
                  </a:ext>
                </a:extLst>
              </p:cNvPr>
              <p:cNvGrpSpPr>
                <a:grpSpLocks/>
              </p:cNvGrpSpPr>
              <p:nvPr/>
            </p:nvGrpSpPr>
            <p:grpSpPr bwMode="auto">
              <a:xfrm>
                <a:off x="2804" y="3108"/>
                <a:ext cx="62" cy="60"/>
                <a:chOff x="3089" y="2808"/>
                <a:chExt cx="62" cy="60"/>
              </a:xfrm>
            </p:grpSpPr>
            <p:sp>
              <p:nvSpPr>
                <p:cNvPr id="16583" name="Rectangle 409">
                  <a:extLst>
                    <a:ext uri="{FF2B5EF4-FFF2-40B4-BE49-F238E27FC236}">
                      <a16:creationId xmlns:a16="http://schemas.microsoft.com/office/drawing/2014/main" id="{C76A7407-77CD-822B-87D2-14188B5A754D}"/>
                    </a:ext>
                  </a:extLst>
                </p:cNvPr>
                <p:cNvSpPr>
                  <a:spLocks noChangeAspect="1" noChangeArrowheads="1"/>
                </p:cNvSpPr>
                <p:nvPr/>
              </p:nvSpPr>
              <p:spPr bwMode="auto">
                <a:xfrm>
                  <a:off x="3109" y="2825"/>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84" name="Oval 410">
                  <a:extLst>
                    <a:ext uri="{FF2B5EF4-FFF2-40B4-BE49-F238E27FC236}">
                      <a16:creationId xmlns:a16="http://schemas.microsoft.com/office/drawing/2014/main" id="{4FA1A780-B1DD-52F9-C7C1-944E7B654549}"/>
                    </a:ext>
                  </a:extLst>
                </p:cNvPr>
                <p:cNvSpPr>
                  <a:spLocks noChangeAspect="1" noChangeArrowheads="1"/>
                </p:cNvSpPr>
                <p:nvPr/>
              </p:nvSpPr>
              <p:spPr bwMode="auto">
                <a:xfrm>
                  <a:off x="3089" y="2808"/>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sp>
            <p:nvSpPr>
              <p:cNvPr id="16568" name="Oval 411">
                <a:extLst>
                  <a:ext uri="{FF2B5EF4-FFF2-40B4-BE49-F238E27FC236}">
                    <a16:creationId xmlns:a16="http://schemas.microsoft.com/office/drawing/2014/main" id="{4E0DC204-8D16-DB99-25C3-85384E55D4A7}"/>
                  </a:ext>
                </a:extLst>
              </p:cNvPr>
              <p:cNvSpPr>
                <a:spLocks noChangeAspect="1" noChangeArrowheads="1"/>
              </p:cNvSpPr>
              <p:nvPr/>
            </p:nvSpPr>
            <p:spPr bwMode="auto">
              <a:xfrm>
                <a:off x="3125" y="2945"/>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69" name="Oval 412">
                <a:extLst>
                  <a:ext uri="{FF2B5EF4-FFF2-40B4-BE49-F238E27FC236}">
                    <a16:creationId xmlns:a16="http://schemas.microsoft.com/office/drawing/2014/main" id="{E9D98C99-C3B5-E2E2-3407-633758829A45}"/>
                  </a:ext>
                </a:extLst>
              </p:cNvPr>
              <p:cNvSpPr>
                <a:spLocks noChangeAspect="1" noChangeArrowheads="1"/>
              </p:cNvSpPr>
              <p:nvPr/>
            </p:nvSpPr>
            <p:spPr bwMode="auto">
              <a:xfrm>
                <a:off x="3072" y="3048"/>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70" name="Oval 413">
                <a:extLst>
                  <a:ext uri="{FF2B5EF4-FFF2-40B4-BE49-F238E27FC236}">
                    <a16:creationId xmlns:a16="http://schemas.microsoft.com/office/drawing/2014/main" id="{BA3B44D1-EC0E-6205-D9EC-ED69A67ABC45}"/>
                  </a:ext>
                </a:extLst>
              </p:cNvPr>
              <p:cNvSpPr>
                <a:spLocks noChangeAspect="1" noChangeArrowheads="1"/>
              </p:cNvSpPr>
              <p:nvPr/>
            </p:nvSpPr>
            <p:spPr bwMode="auto">
              <a:xfrm>
                <a:off x="3026" y="3094"/>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71" name="Oval 414">
                <a:extLst>
                  <a:ext uri="{FF2B5EF4-FFF2-40B4-BE49-F238E27FC236}">
                    <a16:creationId xmlns:a16="http://schemas.microsoft.com/office/drawing/2014/main" id="{F9950184-4698-48D8-02EB-BD670BE80991}"/>
                  </a:ext>
                </a:extLst>
              </p:cNvPr>
              <p:cNvSpPr>
                <a:spLocks noChangeAspect="1" noChangeArrowheads="1"/>
              </p:cNvSpPr>
              <p:nvPr/>
            </p:nvSpPr>
            <p:spPr bwMode="auto">
              <a:xfrm>
                <a:off x="3161" y="3106"/>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72" name="Oval 415">
                <a:extLst>
                  <a:ext uri="{FF2B5EF4-FFF2-40B4-BE49-F238E27FC236}">
                    <a16:creationId xmlns:a16="http://schemas.microsoft.com/office/drawing/2014/main" id="{A6C05CDC-568A-310A-A3AF-665402D18C37}"/>
                  </a:ext>
                </a:extLst>
              </p:cNvPr>
              <p:cNvSpPr>
                <a:spLocks noChangeAspect="1" noChangeArrowheads="1"/>
              </p:cNvSpPr>
              <p:nvPr/>
            </p:nvSpPr>
            <p:spPr bwMode="auto">
              <a:xfrm>
                <a:off x="3250" y="3074"/>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nvGrpSpPr>
              <p:cNvPr id="16573" name="Group 416">
                <a:extLst>
                  <a:ext uri="{FF2B5EF4-FFF2-40B4-BE49-F238E27FC236}">
                    <a16:creationId xmlns:a16="http://schemas.microsoft.com/office/drawing/2014/main" id="{919B0497-CD7F-EE57-8840-9312661282A2}"/>
                  </a:ext>
                </a:extLst>
              </p:cNvPr>
              <p:cNvGrpSpPr>
                <a:grpSpLocks/>
              </p:cNvGrpSpPr>
              <p:nvPr/>
            </p:nvGrpSpPr>
            <p:grpSpPr bwMode="auto">
              <a:xfrm>
                <a:off x="3089" y="2804"/>
                <a:ext cx="62" cy="60"/>
                <a:chOff x="3089" y="2808"/>
                <a:chExt cx="62" cy="60"/>
              </a:xfrm>
            </p:grpSpPr>
            <p:sp>
              <p:nvSpPr>
                <p:cNvPr id="16581" name="Rectangle 417">
                  <a:extLst>
                    <a:ext uri="{FF2B5EF4-FFF2-40B4-BE49-F238E27FC236}">
                      <a16:creationId xmlns:a16="http://schemas.microsoft.com/office/drawing/2014/main" id="{0705C313-231B-F2D2-4939-BBC164E675B3}"/>
                    </a:ext>
                  </a:extLst>
                </p:cNvPr>
                <p:cNvSpPr>
                  <a:spLocks noChangeAspect="1" noChangeArrowheads="1"/>
                </p:cNvSpPr>
                <p:nvPr/>
              </p:nvSpPr>
              <p:spPr bwMode="auto">
                <a:xfrm>
                  <a:off x="3109" y="2825"/>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82" name="Oval 418">
                  <a:extLst>
                    <a:ext uri="{FF2B5EF4-FFF2-40B4-BE49-F238E27FC236}">
                      <a16:creationId xmlns:a16="http://schemas.microsoft.com/office/drawing/2014/main" id="{1FDD54E4-8323-AD30-99F9-1C447167A505}"/>
                    </a:ext>
                  </a:extLst>
                </p:cNvPr>
                <p:cNvSpPr>
                  <a:spLocks noChangeAspect="1" noChangeArrowheads="1"/>
                </p:cNvSpPr>
                <p:nvPr/>
              </p:nvSpPr>
              <p:spPr bwMode="auto">
                <a:xfrm>
                  <a:off x="3089" y="2808"/>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sp>
            <p:nvSpPr>
              <p:cNvPr id="16574" name="AutoShape 419">
                <a:extLst>
                  <a:ext uri="{FF2B5EF4-FFF2-40B4-BE49-F238E27FC236}">
                    <a16:creationId xmlns:a16="http://schemas.microsoft.com/office/drawing/2014/main" id="{143F2CB2-11BC-4399-D92E-D1AFFF91A174}"/>
                  </a:ext>
                </a:extLst>
              </p:cNvPr>
              <p:cNvSpPr>
                <a:spLocks noChangeArrowheads="1"/>
              </p:cNvSpPr>
              <p:nvPr/>
            </p:nvSpPr>
            <p:spPr bwMode="auto">
              <a:xfrm>
                <a:off x="2300" y="3104"/>
                <a:ext cx="136" cy="128"/>
              </a:xfrm>
              <a:prstGeom prst="octagon">
                <a:avLst>
                  <a:gd name="adj" fmla="val 29287"/>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75" name="AutoShape 420">
                <a:extLst>
                  <a:ext uri="{FF2B5EF4-FFF2-40B4-BE49-F238E27FC236}">
                    <a16:creationId xmlns:a16="http://schemas.microsoft.com/office/drawing/2014/main" id="{08D0A351-9632-EF6E-F2F0-BA25BD2F58FC}"/>
                  </a:ext>
                </a:extLst>
              </p:cNvPr>
              <p:cNvSpPr>
                <a:spLocks noChangeArrowheads="1"/>
              </p:cNvSpPr>
              <p:nvPr/>
            </p:nvSpPr>
            <p:spPr bwMode="auto">
              <a:xfrm>
                <a:off x="2500" y="3216"/>
                <a:ext cx="136" cy="128"/>
              </a:xfrm>
              <a:prstGeom prst="octagon">
                <a:avLst>
                  <a:gd name="adj" fmla="val 29287"/>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76" name="AutoShape 421">
                <a:extLst>
                  <a:ext uri="{FF2B5EF4-FFF2-40B4-BE49-F238E27FC236}">
                    <a16:creationId xmlns:a16="http://schemas.microsoft.com/office/drawing/2014/main" id="{FA1B43C1-0A58-CFA9-49B9-22520DE04BA3}"/>
                  </a:ext>
                </a:extLst>
              </p:cNvPr>
              <p:cNvSpPr>
                <a:spLocks noChangeArrowheads="1"/>
              </p:cNvSpPr>
              <p:nvPr/>
            </p:nvSpPr>
            <p:spPr bwMode="auto">
              <a:xfrm>
                <a:off x="2796" y="3184"/>
                <a:ext cx="136" cy="128"/>
              </a:xfrm>
              <a:prstGeom prst="octagon">
                <a:avLst>
                  <a:gd name="adj" fmla="val 29287"/>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77" name="AutoShape 422">
                <a:extLst>
                  <a:ext uri="{FF2B5EF4-FFF2-40B4-BE49-F238E27FC236}">
                    <a16:creationId xmlns:a16="http://schemas.microsoft.com/office/drawing/2014/main" id="{2934845E-50AD-D13F-0756-375675ADD0FA}"/>
                  </a:ext>
                </a:extLst>
              </p:cNvPr>
              <p:cNvSpPr>
                <a:spLocks noChangeArrowheads="1"/>
              </p:cNvSpPr>
              <p:nvPr/>
            </p:nvSpPr>
            <p:spPr bwMode="auto">
              <a:xfrm>
                <a:off x="2992" y="2892"/>
                <a:ext cx="136" cy="128"/>
              </a:xfrm>
              <a:prstGeom prst="octagon">
                <a:avLst>
                  <a:gd name="adj" fmla="val 29287"/>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78" name="AutoShape 423">
                <a:extLst>
                  <a:ext uri="{FF2B5EF4-FFF2-40B4-BE49-F238E27FC236}">
                    <a16:creationId xmlns:a16="http://schemas.microsoft.com/office/drawing/2014/main" id="{8C1A355F-C91D-E351-91F3-EBFEF11452BD}"/>
                  </a:ext>
                </a:extLst>
              </p:cNvPr>
              <p:cNvSpPr>
                <a:spLocks noChangeArrowheads="1"/>
              </p:cNvSpPr>
              <p:nvPr/>
            </p:nvSpPr>
            <p:spPr bwMode="auto">
              <a:xfrm>
                <a:off x="2784" y="2980"/>
                <a:ext cx="136" cy="128"/>
              </a:xfrm>
              <a:prstGeom prst="octagon">
                <a:avLst>
                  <a:gd name="adj" fmla="val 29287"/>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79" name="AutoShape 424">
                <a:extLst>
                  <a:ext uri="{FF2B5EF4-FFF2-40B4-BE49-F238E27FC236}">
                    <a16:creationId xmlns:a16="http://schemas.microsoft.com/office/drawing/2014/main" id="{064059D8-26C8-EC16-83D7-5DBBD0010F60}"/>
                  </a:ext>
                </a:extLst>
              </p:cNvPr>
              <p:cNvSpPr>
                <a:spLocks noChangeArrowheads="1"/>
              </p:cNvSpPr>
              <p:nvPr/>
            </p:nvSpPr>
            <p:spPr bwMode="auto">
              <a:xfrm>
                <a:off x="2512" y="3004"/>
                <a:ext cx="136" cy="128"/>
              </a:xfrm>
              <a:prstGeom prst="octagon">
                <a:avLst>
                  <a:gd name="adj" fmla="val 29287"/>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80" name="AutoShape 425">
                <a:extLst>
                  <a:ext uri="{FF2B5EF4-FFF2-40B4-BE49-F238E27FC236}">
                    <a16:creationId xmlns:a16="http://schemas.microsoft.com/office/drawing/2014/main" id="{E9C19203-CB77-7DE0-FD62-82400ED959A6}"/>
                  </a:ext>
                </a:extLst>
              </p:cNvPr>
              <p:cNvSpPr>
                <a:spLocks noChangeArrowheads="1"/>
              </p:cNvSpPr>
              <p:nvPr/>
            </p:nvSpPr>
            <p:spPr bwMode="auto">
              <a:xfrm>
                <a:off x="2172" y="2816"/>
                <a:ext cx="136" cy="128"/>
              </a:xfrm>
              <a:prstGeom prst="octagon">
                <a:avLst>
                  <a:gd name="adj" fmla="val 29287"/>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grpSp>
      <p:sp>
        <p:nvSpPr>
          <p:cNvPr id="16388" name="Rectangle 153">
            <a:extLst>
              <a:ext uri="{FF2B5EF4-FFF2-40B4-BE49-F238E27FC236}">
                <a16:creationId xmlns:a16="http://schemas.microsoft.com/office/drawing/2014/main" id="{3B152607-198B-03C2-7C85-E64AC3EAE9D7}"/>
              </a:ext>
            </a:extLst>
          </p:cNvPr>
          <p:cNvSpPr>
            <a:spLocks noChangeArrowheads="1"/>
          </p:cNvSpPr>
          <p:nvPr/>
        </p:nvSpPr>
        <p:spPr bwMode="auto">
          <a:xfrm>
            <a:off x="1524001" y="1095375"/>
            <a:ext cx="5845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GB" altLang="en-US" sz="1600" b="1" u="sng"/>
              <a:t>Indirect effects</a:t>
            </a:r>
            <a:r>
              <a:rPr lang="en-GB" altLang="en-US" sz="1600" b="1"/>
              <a:t>:  change in the optical properties of clouds due to interaction with anthropogenic-aerosols</a:t>
            </a:r>
          </a:p>
        </p:txBody>
      </p:sp>
      <p:sp>
        <p:nvSpPr>
          <p:cNvPr id="16390" name="23 Rectángulo">
            <a:extLst>
              <a:ext uri="{FF2B5EF4-FFF2-40B4-BE49-F238E27FC236}">
                <a16:creationId xmlns:a16="http://schemas.microsoft.com/office/drawing/2014/main" id="{9BA27746-9494-8730-51DE-77E45EBB7EE9}"/>
              </a:ext>
            </a:extLst>
          </p:cNvPr>
          <p:cNvSpPr>
            <a:spLocks noChangeArrowheads="1"/>
          </p:cNvSpPr>
          <p:nvPr/>
        </p:nvSpPr>
        <p:spPr bwMode="auto">
          <a:xfrm>
            <a:off x="1425576" y="693738"/>
            <a:ext cx="2562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GB" altLang="en-US" sz="2000" b="1" u="sng" dirty="0"/>
              <a:t>Aerosols &amp; Climate</a:t>
            </a:r>
          </a:p>
        </p:txBody>
      </p:sp>
      <p:grpSp>
        <p:nvGrpSpPr>
          <p:cNvPr id="8" name="243 Grupo">
            <a:extLst>
              <a:ext uri="{FF2B5EF4-FFF2-40B4-BE49-F238E27FC236}">
                <a16:creationId xmlns:a16="http://schemas.microsoft.com/office/drawing/2014/main" id="{1C944268-3B41-7BD8-0A3B-6F93B6CBF24B}"/>
              </a:ext>
            </a:extLst>
          </p:cNvPr>
          <p:cNvGrpSpPr>
            <a:grpSpLocks/>
          </p:cNvGrpSpPr>
          <p:nvPr/>
        </p:nvGrpSpPr>
        <p:grpSpPr bwMode="auto">
          <a:xfrm>
            <a:off x="6745289" y="1379539"/>
            <a:ext cx="3367087" cy="1101725"/>
            <a:chOff x="5675086" y="1248226"/>
            <a:chExt cx="3367322" cy="1101767"/>
          </a:xfrm>
        </p:grpSpPr>
        <p:grpSp>
          <p:nvGrpSpPr>
            <p:cNvPr id="16481" name="240 Grupo">
              <a:extLst>
                <a:ext uri="{FF2B5EF4-FFF2-40B4-BE49-F238E27FC236}">
                  <a16:creationId xmlns:a16="http://schemas.microsoft.com/office/drawing/2014/main" id="{7B4A0110-8C6F-2FC4-3D4D-B00AFC0EBB37}"/>
                </a:ext>
              </a:extLst>
            </p:cNvPr>
            <p:cNvGrpSpPr>
              <a:grpSpLocks/>
            </p:cNvGrpSpPr>
            <p:nvPr/>
          </p:nvGrpSpPr>
          <p:grpSpPr bwMode="auto">
            <a:xfrm>
              <a:off x="5675086" y="1378857"/>
              <a:ext cx="2337178" cy="971136"/>
              <a:chOff x="5558965" y="1494971"/>
              <a:chExt cx="2860436" cy="1101958"/>
            </a:xfrm>
          </p:grpSpPr>
          <p:grpSp>
            <p:nvGrpSpPr>
              <p:cNvPr id="16483" name="Group 376">
                <a:extLst>
                  <a:ext uri="{FF2B5EF4-FFF2-40B4-BE49-F238E27FC236}">
                    <a16:creationId xmlns:a16="http://schemas.microsoft.com/office/drawing/2014/main" id="{F5F16479-8D4E-0209-F39B-2C81F6FC197E}"/>
                  </a:ext>
                </a:extLst>
              </p:cNvPr>
              <p:cNvGrpSpPr>
                <a:grpSpLocks/>
              </p:cNvGrpSpPr>
              <p:nvPr/>
            </p:nvGrpSpPr>
            <p:grpSpPr bwMode="auto">
              <a:xfrm>
                <a:off x="6331860" y="2046066"/>
                <a:ext cx="2087541" cy="550863"/>
                <a:chOff x="4016" y="1874"/>
                <a:chExt cx="1261" cy="347"/>
              </a:xfrm>
            </p:grpSpPr>
            <p:sp>
              <p:nvSpPr>
                <p:cNvPr id="16503" name="Line 377">
                  <a:extLst>
                    <a:ext uri="{FF2B5EF4-FFF2-40B4-BE49-F238E27FC236}">
                      <a16:creationId xmlns:a16="http://schemas.microsoft.com/office/drawing/2014/main" id="{72AE1702-595D-2C01-7D1C-218FFBF88688}"/>
                    </a:ext>
                  </a:extLst>
                </p:cNvPr>
                <p:cNvSpPr>
                  <a:spLocks noChangeShapeType="1"/>
                </p:cNvSpPr>
                <p:nvPr/>
              </p:nvSpPr>
              <p:spPr bwMode="auto">
                <a:xfrm>
                  <a:off x="4280" y="2058"/>
                  <a:ext cx="8" cy="163"/>
                </a:xfrm>
                <a:prstGeom prst="line">
                  <a:avLst/>
                </a:prstGeom>
                <a:noFill/>
                <a:ln w="12700">
                  <a:solidFill>
                    <a:srgbClr val="0000FF"/>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16504" name="Line 378">
                  <a:extLst>
                    <a:ext uri="{FF2B5EF4-FFF2-40B4-BE49-F238E27FC236}">
                      <a16:creationId xmlns:a16="http://schemas.microsoft.com/office/drawing/2014/main" id="{961BB33B-FCE2-91B6-DB39-E87C6AD88702}"/>
                    </a:ext>
                  </a:extLst>
                </p:cNvPr>
                <p:cNvSpPr>
                  <a:spLocks noChangeShapeType="1"/>
                </p:cNvSpPr>
                <p:nvPr/>
              </p:nvSpPr>
              <p:spPr bwMode="auto">
                <a:xfrm>
                  <a:off x="4590" y="2018"/>
                  <a:ext cx="8" cy="163"/>
                </a:xfrm>
                <a:prstGeom prst="line">
                  <a:avLst/>
                </a:prstGeom>
                <a:noFill/>
                <a:ln w="12700">
                  <a:solidFill>
                    <a:srgbClr val="0000FF"/>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16505" name="Line 379">
                  <a:extLst>
                    <a:ext uri="{FF2B5EF4-FFF2-40B4-BE49-F238E27FC236}">
                      <a16:creationId xmlns:a16="http://schemas.microsoft.com/office/drawing/2014/main" id="{F9B00A4C-E771-6745-D45F-CDC66E7ADE7F}"/>
                    </a:ext>
                  </a:extLst>
                </p:cNvPr>
                <p:cNvSpPr>
                  <a:spLocks noChangeShapeType="1"/>
                </p:cNvSpPr>
                <p:nvPr/>
              </p:nvSpPr>
              <p:spPr bwMode="auto">
                <a:xfrm>
                  <a:off x="4016" y="1874"/>
                  <a:ext cx="8" cy="163"/>
                </a:xfrm>
                <a:prstGeom prst="line">
                  <a:avLst/>
                </a:prstGeom>
                <a:noFill/>
                <a:ln w="12700">
                  <a:solidFill>
                    <a:srgbClr val="0000FF"/>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16506" name="Text Box 380">
                  <a:extLst>
                    <a:ext uri="{FF2B5EF4-FFF2-40B4-BE49-F238E27FC236}">
                      <a16:creationId xmlns:a16="http://schemas.microsoft.com/office/drawing/2014/main" id="{9A4F62E5-4942-945B-9111-38AADBD26735}"/>
                    </a:ext>
                  </a:extLst>
                </p:cNvPr>
                <p:cNvSpPr txBox="1">
                  <a:spLocks noChangeArrowheads="1"/>
                </p:cNvSpPr>
                <p:nvPr/>
              </p:nvSpPr>
              <p:spPr bwMode="auto">
                <a:xfrm>
                  <a:off x="4677" y="1975"/>
                  <a:ext cx="60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s-ES" altLang="en-US" sz="1600" b="1" i="1">
                      <a:solidFill>
                        <a:srgbClr val="0000FF"/>
                      </a:solidFill>
                    </a:rPr>
                    <a:t>rain</a:t>
                  </a:r>
                </a:p>
              </p:txBody>
            </p:sp>
          </p:grpSp>
          <p:sp>
            <p:nvSpPr>
              <p:cNvPr id="16484" name="Line 19">
                <a:extLst>
                  <a:ext uri="{FF2B5EF4-FFF2-40B4-BE49-F238E27FC236}">
                    <a16:creationId xmlns:a16="http://schemas.microsoft.com/office/drawing/2014/main" id="{BBC1FF7D-41CE-1536-CE46-FA800AB2BF83}"/>
                  </a:ext>
                </a:extLst>
              </p:cNvPr>
              <p:cNvSpPr>
                <a:spLocks noChangeShapeType="1"/>
              </p:cNvSpPr>
              <p:nvPr/>
            </p:nvSpPr>
            <p:spPr bwMode="auto">
              <a:xfrm>
                <a:off x="5558965" y="1898046"/>
                <a:ext cx="513000" cy="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6485" name="Rectangle 20">
                <a:extLst>
                  <a:ext uri="{FF2B5EF4-FFF2-40B4-BE49-F238E27FC236}">
                    <a16:creationId xmlns:a16="http://schemas.microsoft.com/office/drawing/2014/main" id="{44F834C9-026D-BAED-A237-A44062DB6DC8}"/>
                  </a:ext>
                </a:extLst>
              </p:cNvPr>
              <p:cNvSpPr>
                <a:spLocks noChangeArrowheads="1"/>
              </p:cNvSpPr>
              <p:nvPr/>
            </p:nvSpPr>
            <p:spPr bwMode="auto">
              <a:xfrm>
                <a:off x="6673513" y="1794644"/>
                <a:ext cx="75587" cy="69892"/>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86" name="Rectangle 21">
                <a:extLst>
                  <a:ext uri="{FF2B5EF4-FFF2-40B4-BE49-F238E27FC236}">
                    <a16:creationId xmlns:a16="http://schemas.microsoft.com/office/drawing/2014/main" id="{A8E45E12-CBB3-643A-D9B0-C7C306A8B584}"/>
                  </a:ext>
                </a:extLst>
              </p:cNvPr>
              <p:cNvSpPr>
                <a:spLocks noChangeArrowheads="1"/>
              </p:cNvSpPr>
              <p:nvPr/>
            </p:nvSpPr>
            <p:spPr bwMode="auto">
              <a:xfrm>
                <a:off x="7008079" y="1771666"/>
                <a:ext cx="75587" cy="69892"/>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87" name="Rectangle 22">
                <a:extLst>
                  <a:ext uri="{FF2B5EF4-FFF2-40B4-BE49-F238E27FC236}">
                    <a16:creationId xmlns:a16="http://schemas.microsoft.com/office/drawing/2014/main" id="{A520AE2E-276E-5361-F56C-7210EF9F58CC}"/>
                  </a:ext>
                </a:extLst>
              </p:cNvPr>
              <p:cNvSpPr>
                <a:spLocks noChangeArrowheads="1"/>
              </p:cNvSpPr>
              <p:nvPr/>
            </p:nvSpPr>
            <p:spPr bwMode="auto">
              <a:xfrm>
                <a:off x="6623948" y="2175698"/>
                <a:ext cx="75587" cy="69892"/>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88" name="Rectangle 23">
                <a:extLst>
                  <a:ext uri="{FF2B5EF4-FFF2-40B4-BE49-F238E27FC236}">
                    <a16:creationId xmlns:a16="http://schemas.microsoft.com/office/drawing/2014/main" id="{D4C08FFC-FFB4-FD9A-8192-E3EDD171F019}"/>
                  </a:ext>
                </a:extLst>
              </p:cNvPr>
              <p:cNvSpPr>
                <a:spLocks noChangeArrowheads="1"/>
              </p:cNvSpPr>
              <p:nvPr/>
            </p:nvSpPr>
            <p:spPr bwMode="auto">
              <a:xfrm>
                <a:off x="7273252" y="1688370"/>
                <a:ext cx="75587" cy="69892"/>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89" name="Rectangle 25">
                <a:extLst>
                  <a:ext uri="{FF2B5EF4-FFF2-40B4-BE49-F238E27FC236}">
                    <a16:creationId xmlns:a16="http://schemas.microsoft.com/office/drawing/2014/main" id="{4B39E9D8-EC23-4D10-A4DA-A10D363DEB95}"/>
                  </a:ext>
                </a:extLst>
              </p:cNvPr>
              <p:cNvSpPr>
                <a:spLocks noChangeArrowheads="1"/>
              </p:cNvSpPr>
              <p:nvPr/>
            </p:nvSpPr>
            <p:spPr bwMode="auto">
              <a:xfrm>
                <a:off x="6388514" y="1610819"/>
                <a:ext cx="75587" cy="69892"/>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90" name="Rectangle 26">
                <a:extLst>
                  <a:ext uri="{FF2B5EF4-FFF2-40B4-BE49-F238E27FC236}">
                    <a16:creationId xmlns:a16="http://schemas.microsoft.com/office/drawing/2014/main" id="{CAAA5679-F7B6-5C02-4C09-8D5C79A48515}"/>
                  </a:ext>
                </a:extLst>
              </p:cNvPr>
              <p:cNvSpPr>
                <a:spLocks noChangeArrowheads="1"/>
              </p:cNvSpPr>
              <p:nvPr/>
            </p:nvSpPr>
            <p:spPr bwMode="auto">
              <a:xfrm>
                <a:off x="6417014" y="1890386"/>
                <a:ext cx="75587" cy="69892"/>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91" name="Oval 49">
                <a:extLst>
                  <a:ext uri="{FF2B5EF4-FFF2-40B4-BE49-F238E27FC236}">
                    <a16:creationId xmlns:a16="http://schemas.microsoft.com/office/drawing/2014/main" id="{262FCFF5-A63C-7486-3F01-204E0281F1F8}"/>
                  </a:ext>
                </a:extLst>
              </p:cNvPr>
              <p:cNvSpPr>
                <a:spLocks noChangeArrowheads="1"/>
              </p:cNvSpPr>
              <p:nvPr/>
            </p:nvSpPr>
            <p:spPr bwMode="auto">
              <a:xfrm>
                <a:off x="6238579" y="1494971"/>
                <a:ext cx="376696" cy="298716"/>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92" name="Oval 50">
                <a:extLst>
                  <a:ext uri="{FF2B5EF4-FFF2-40B4-BE49-F238E27FC236}">
                    <a16:creationId xmlns:a16="http://schemas.microsoft.com/office/drawing/2014/main" id="{52EA9EA8-BFD8-3FAA-3200-0F4EF8F0444C}"/>
                  </a:ext>
                </a:extLst>
              </p:cNvPr>
              <p:cNvSpPr>
                <a:spLocks noChangeArrowheads="1"/>
              </p:cNvSpPr>
              <p:nvPr/>
            </p:nvSpPr>
            <p:spPr bwMode="auto">
              <a:xfrm>
                <a:off x="6519861" y="2104849"/>
                <a:ext cx="286239" cy="210633"/>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93" name="Oval 51">
                <a:extLst>
                  <a:ext uri="{FF2B5EF4-FFF2-40B4-BE49-F238E27FC236}">
                    <a16:creationId xmlns:a16="http://schemas.microsoft.com/office/drawing/2014/main" id="{8CAA21A0-B17E-94AF-CBBD-52150F7DA752}"/>
                  </a:ext>
                </a:extLst>
              </p:cNvPr>
              <p:cNvSpPr>
                <a:spLocks noChangeArrowheads="1"/>
              </p:cNvSpPr>
              <p:nvPr/>
            </p:nvSpPr>
            <p:spPr bwMode="auto">
              <a:xfrm>
                <a:off x="6273274" y="1809006"/>
                <a:ext cx="368022" cy="256589"/>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94" name="Oval 52">
                <a:extLst>
                  <a:ext uri="{FF2B5EF4-FFF2-40B4-BE49-F238E27FC236}">
                    <a16:creationId xmlns:a16="http://schemas.microsoft.com/office/drawing/2014/main" id="{5ED1D1F8-C8B1-0E64-1D7B-857F69650BEB}"/>
                  </a:ext>
                </a:extLst>
              </p:cNvPr>
              <p:cNvSpPr>
                <a:spLocks noChangeArrowheads="1"/>
              </p:cNvSpPr>
              <p:nvPr/>
            </p:nvSpPr>
            <p:spPr bwMode="auto">
              <a:xfrm>
                <a:off x="7156774" y="1611777"/>
                <a:ext cx="303587" cy="222122"/>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95" name="Rectangle 24">
                <a:extLst>
                  <a:ext uri="{FF2B5EF4-FFF2-40B4-BE49-F238E27FC236}">
                    <a16:creationId xmlns:a16="http://schemas.microsoft.com/office/drawing/2014/main" id="{688804C5-8C88-C09B-BCE9-45441CF898EE}"/>
                  </a:ext>
                </a:extLst>
              </p:cNvPr>
              <p:cNvSpPr>
                <a:spLocks noChangeArrowheads="1"/>
              </p:cNvSpPr>
              <p:nvPr/>
            </p:nvSpPr>
            <p:spPr bwMode="auto">
              <a:xfrm>
                <a:off x="7107209" y="2025383"/>
                <a:ext cx="89217" cy="83296"/>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96" name="Oval 53">
                <a:extLst>
                  <a:ext uri="{FF2B5EF4-FFF2-40B4-BE49-F238E27FC236}">
                    <a16:creationId xmlns:a16="http://schemas.microsoft.com/office/drawing/2014/main" id="{E452E216-CF81-1A89-64BA-683D4A458CA2}"/>
                  </a:ext>
                </a:extLst>
              </p:cNvPr>
              <p:cNvSpPr>
                <a:spLocks noChangeArrowheads="1"/>
              </p:cNvSpPr>
              <p:nvPr/>
            </p:nvSpPr>
            <p:spPr bwMode="auto">
              <a:xfrm>
                <a:off x="6956035" y="1919109"/>
                <a:ext cx="412630" cy="285312"/>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97" name="Oval 54">
                <a:extLst>
                  <a:ext uri="{FF2B5EF4-FFF2-40B4-BE49-F238E27FC236}">
                    <a16:creationId xmlns:a16="http://schemas.microsoft.com/office/drawing/2014/main" id="{37676989-FBFA-A28D-BA24-F62B0DCEA999}"/>
                  </a:ext>
                </a:extLst>
              </p:cNvPr>
              <p:cNvSpPr>
                <a:spLocks noChangeArrowheads="1"/>
              </p:cNvSpPr>
              <p:nvPr/>
            </p:nvSpPr>
            <p:spPr bwMode="auto">
              <a:xfrm>
                <a:off x="6899035" y="1698902"/>
                <a:ext cx="272609" cy="205846"/>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98" name="Oval 55">
                <a:extLst>
                  <a:ext uri="{FF2B5EF4-FFF2-40B4-BE49-F238E27FC236}">
                    <a16:creationId xmlns:a16="http://schemas.microsoft.com/office/drawing/2014/main" id="{BCC4F979-7102-FC81-1BA0-EBE5AFC8F4AE}"/>
                  </a:ext>
                </a:extLst>
              </p:cNvPr>
              <p:cNvSpPr>
                <a:spLocks noChangeArrowheads="1"/>
              </p:cNvSpPr>
              <p:nvPr/>
            </p:nvSpPr>
            <p:spPr bwMode="auto">
              <a:xfrm>
                <a:off x="6605361" y="1722838"/>
                <a:ext cx="247826" cy="197229"/>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nvGrpSpPr>
              <p:cNvPr id="16499" name="Group 393">
                <a:extLst>
                  <a:ext uri="{FF2B5EF4-FFF2-40B4-BE49-F238E27FC236}">
                    <a16:creationId xmlns:a16="http://schemas.microsoft.com/office/drawing/2014/main" id="{D81AEC59-2917-DD98-F600-2A408BD5FCAA}"/>
                  </a:ext>
                </a:extLst>
              </p:cNvPr>
              <p:cNvGrpSpPr>
                <a:grpSpLocks/>
              </p:cNvGrpSpPr>
              <p:nvPr/>
            </p:nvGrpSpPr>
            <p:grpSpPr bwMode="auto">
              <a:xfrm>
                <a:off x="6647492" y="1584011"/>
                <a:ext cx="320935" cy="608921"/>
                <a:chOff x="4199" y="1362"/>
                <a:chExt cx="259" cy="636"/>
              </a:xfrm>
            </p:grpSpPr>
            <p:sp>
              <p:nvSpPr>
                <p:cNvPr id="16500" name="AutoShape 386">
                  <a:extLst>
                    <a:ext uri="{FF2B5EF4-FFF2-40B4-BE49-F238E27FC236}">
                      <a16:creationId xmlns:a16="http://schemas.microsoft.com/office/drawing/2014/main" id="{6241DA60-F4CD-BA85-1FC5-B55E5F02B515}"/>
                    </a:ext>
                  </a:extLst>
                </p:cNvPr>
                <p:cNvSpPr>
                  <a:spLocks noChangeAspect="1" noChangeArrowheads="1"/>
                </p:cNvSpPr>
                <p:nvPr/>
              </p:nvSpPr>
              <p:spPr bwMode="auto">
                <a:xfrm>
                  <a:off x="4199" y="1362"/>
                  <a:ext cx="91" cy="91"/>
                </a:xfrm>
                <a:prstGeom prst="triangle">
                  <a:avLst>
                    <a:gd name="adj" fmla="val 50000"/>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01" name="AutoShape 387">
                  <a:extLst>
                    <a:ext uri="{FF2B5EF4-FFF2-40B4-BE49-F238E27FC236}">
                      <a16:creationId xmlns:a16="http://schemas.microsoft.com/office/drawing/2014/main" id="{1D3907E7-9ED5-730F-F1D5-171808C7982F}"/>
                    </a:ext>
                  </a:extLst>
                </p:cNvPr>
                <p:cNvSpPr>
                  <a:spLocks noChangeAspect="1" noChangeArrowheads="1"/>
                </p:cNvSpPr>
                <p:nvPr/>
              </p:nvSpPr>
              <p:spPr bwMode="auto">
                <a:xfrm>
                  <a:off x="4229" y="1739"/>
                  <a:ext cx="91" cy="91"/>
                </a:xfrm>
                <a:prstGeom prst="triangle">
                  <a:avLst>
                    <a:gd name="adj" fmla="val 50000"/>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502" name="AutoShape 388">
                  <a:extLst>
                    <a:ext uri="{FF2B5EF4-FFF2-40B4-BE49-F238E27FC236}">
                      <a16:creationId xmlns:a16="http://schemas.microsoft.com/office/drawing/2014/main" id="{C4303547-85BA-C84B-CA10-96DFD1D01907}"/>
                    </a:ext>
                  </a:extLst>
                </p:cNvPr>
                <p:cNvSpPr>
                  <a:spLocks noChangeAspect="1" noChangeArrowheads="1"/>
                </p:cNvSpPr>
                <p:nvPr/>
              </p:nvSpPr>
              <p:spPr bwMode="auto">
                <a:xfrm>
                  <a:off x="4367" y="1907"/>
                  <a:ext cx="91" cy="91"/>
                </a:xfrm>
                <a:prstGeom prst="triangle">
                  <a:avLst>
                    <a:gd name="adj" fmla="val 50000"/>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grpSp>
        <p:sp>
          <p:nvSpPr>
            <p:cNvPr id="16482" name="242 CuadroTexto">
              <a:extLst>
                <a:ext uri="{FF2B5EF4-FFF2-40B4-BE49-F238E27FC236}">
                  <a16:creationId xmlns:a16="http://schemas.microsoft.com/office/drawing/2014/main" id="{41E86CF3-7C02-DE7F-3D42-773770823C03}"/>
                </a:ext>
              </a:extLst>
            </p:cNvPr>
            <p:cNvSpPr txBox="1">
              <a:spLocks noChangeArrowheads="1"/>
            </p:cNvSpPr>
            <p:nvPr/>
          </p:nvSpPr>
          <p:spPr bwMode="auto">
            <a:xfrm>
              <a:off x="7460351" y="1248226"/>
              <a:ext cx="15820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GB" altLang="en-US" sz="1400" b="1"/>
                <a:t>natural phenomena</a:t>
              </a:r>
            </a:p>
          </p:txBody>
        </p:sp>
      </p:grpSp>
      <p:grpSp>
        <p:nvGrpSpPr>
          <p:cNvPr id="12" name="247 Grupo">
            <a:extLst>
              <a:ext uri="{FF2B5EF4-FFF2-40B4-BE49-F238E27FC236}">
                <a16:creationId xmlns:a16="http://schemas.microsoft.com/office/drawing/2014/main" id="{13AE7511-959B-0411-1A67-25CF575D0EF7}"/>
              </a:ext>
            </a:extLst>
          </p:cNvPr>
          <p:cNvGrpSpPr>
            <a:grpSpLocks/>
          </p:cNvGrpSpPr>
          <p:nvPr/>
        </p:nvGrpSpPr>
        <p:grpSpPr bwMode="auto">
          <a:xfrm>
            <a:off x="6804026" y="2474914"/>
            <a:ext cx="3389313" cy="1196975"/>
            <a:chOff x="5660566" y="2474685"/>
            <a:chExt cx="3389106" cy="1197040"/>
          </a:xfrm>
        </p:grpSpPr>
        <p:grpSp>
          <p:nvGrpSpPr>
            <p:cNvPr id="16399" name="245 Grupo">
              <a:extLst>
                <a:ext uri="{FF2B5EF4-FFF2-40B4-BE49-F238E27FC236}">
                  <a16:creationId xmlns:a16="http://schemas.microsoft.com/office/drawing/2014/main" id="{A9733003-FAC8-DA8E-139C-5D25572D4827}"/>
                </a:ext>
              </a:extLst>
            </p:cNvPr>
            <p:cNvGrpSpPr>
              <a:grpSpLocks/>
            </p:cNvGrpSpPr>
            <p:nvPr/>
          </p:nvGrpSpPr>
          <p:grpSpPr bwMode="auto">
            <a:xfrm>
              <a:off x="5660566" y="2474685"/>
              <a:ext cx="3389106" cy="855211"/>
              <a:chOff x="5631536" y="2561769"/>
              <a:chExt cx="3389106" cy="855211"/>
            </a:xfrm>
          </p:grpSpPr>
          <p:grpSp>
            <p:nvGrpSpPr>
              <p:cNvPr id="16401" name="Group 268">
                <a:extLst>
                  <a:ext uri="{FF2B5EF4-FFF2-40B4-BE49-F238E27FC236}">
                    <a16:creationId xmlns:a16="http://schemas.microsoft.com/office/drawing/2014/main" id="{D1B7A09B-3374-27FE-81F8-B9E859736B2C}"/>
                  </a:ext>
                </a:extLst>
              </p:cNvPr>
              <p:cNvGrpSpPr>
                <a:grpSpLocks/>
              </p:cNvGrpSpPr>
              <p:nvPr/>
            </p:nvGrpSpPr>
            <p:grpSpPr bwMode="auto">
              <a:xfrm>
                <a:off x="5631536" y="2786747"/>
                <a:ext cx="2097317" cy="630233"/>
                <a:chOff x="3553" y="2752"/>
                <a:chExt cx="1727" cy="592"/>
              </a:xfrm>
            </p:grpSpPr>
            <p:sp>
              <p:nvSpPr>
                <p:cNvPr id="16403" name="Line 269">
                  <a:extLst>
                    <a:ext uri="{FF2B5EF4-FFF2-40B4-BE49-F238E27FC236}">
                      <a16:creationId xmlns:a16="http://schemas.microsoft.com/office/drawing/2014/main" id="{9AE275CD-A02A-5DDF-4E3B-55C363AB852D}"/>
                    </a:ext>
                  </a:extLst>
                </p:cNvPr>
                <p:cNvSpPr>
                  <a:spLocks noChangeShapeType="1"/>
                </p:cNvSpPr>
                <p:nvPr/>
              </p:nvSpPr>
              <p:spPr bwMode="auto">
                <a:xfrm flipV="1">
                  <a:off x="3553" y="2968"/>
                  <a:ext cx="322" cy="5"/>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nvGrpSpPr>
                <p:cNvPr id="16404" name="Group 270">
                  <a:extLst>
                    <a:ext uri="{FF2B5EF4-FFF2-40B4-BE49-F238E27FC236}">
                      <a16:creationId xmlns:a16="http://schemas.microsoft.com/office/drawing/2014/main" id="{4B521EB9-E7D0-55CF-BFFB-211A48BA9E3D}"/>
                    </a:ext>
                  </a:extLst>
                </p:cNvPr>
                <p:cNvGrpSpPr>
                  <a:grpSpLocks/>
                </p:cNvGrpSpPr>
                <p:nvPr/>
              </p:nvGrpSpPr>
              <p:grpSpPr bwMode="auto">
                <a:xfrm>
                  <a:off x="3986" y="2752"/>
                  <a:ext cx="1294" cy="592"/>
                  <a:chOff x="2049" y="2752"/>
                  <a:chExt cx="1294" cy="592"/>
                </a:xfrm>
              </p:grpSpPr>
              <p:sp>
                <p:nvSpPr>
                  <p:cNvPr id="16405" name="Rectangle 271">
                    <a:extLst>
                      <a:ext uri="{FF2B5EF4-FFF2-40B4-BE49-F238E27FC236}">
                        <a16:creationId xmlns:a16="http://schemas.microsoft.com/office/drawing/2014/main" id="{5EBF7260-283C-2FE6-BEDB-4B4BEB4F9E98}"/>
                      </a:ext>
                    </a:extLst>
                  </p:cNvPr>
                  <p:cNvSpPr>
                    <a:spLocks noChangeArrowheads="1"/>
                  </p:cNvSpPr>
                  <p:nvPr/>
                </p:nvSpPr>
                <p:spPr bwMode="auto">
                  <a:xfrm>
                    <a:off x="2531" y="3022"/>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06" name="Rectangle 272">
                    <a:extLst>
                      <a:ext uri="{FF2B5EF4-FFF2-40B4-BE49-F238E27FC236}">
                        <a16:creationId xmlns:a16="http://schemas.microsoft.com/office/drawing/2014/main" id="{4EA80C46-1D14-5302-C7CD-A0C602308CBE}"/>
                      </a:ext>
                    </a:extLst>
                  </p:cNvPr>
                  <p:cNvSpPr>
                    <a:spLocks noChangeArrowheads="1"/>
                  </p:cNvSpPr>
                  <p:nvPr/>
                </p:nvSpPr>
                <p:spPr bwMode="auto">
                  <a:xfrm>
                    <a:off x="2801" y="2998"/>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07" name="Rectangle 273">
                    <a:extLst>
                      <a:ext uri="{FF2B5EF4-FFF2-40B4-BE49-F238E27FC236}">
                        <a16:creationId xmlns:a16="http://schemas.microsoft.com/office/drawing/2014/main" id="{FD36C9A8-453B-E6D3-2A66-A17BE530E9FF}"/>
                      </a:ext>
                    </a:extLst>
                  </p:cNvPr>
                  <p:cNvSpPr>
                    <a:spLocks noChangeArrowheads="1"/>
                  </p:cNvSpPr>
                  <p:nvPr/>
                </p:nvSpPr>
                <p:spPr bwMode="auto">
                  <a:xfrm>
                    <a:off x="2522" y="3235"/>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08" name="Rectangle 274">
                    <a:extLst>
                      <a:ext uri="{FF2B5EF4-FFF2-40B4-BE49-F238E27FC236}">
                        <a16:creationId xmlns:a16="http://schemas.microsoft.com/office/drawing/2014/main" id="{96BC8A37-44E7-DC94-4BB5-C77EBA15D721}"/>
                      </a:ext>
                    </a:extLst>
                  </p:cNvPr>
                  <p:cNvSpPr>
                    <a:spLocks noChangeArrowheads="1"/>
                  </p:cNvSpPr>
                  <p:nvPr/>
                </p:nvSpPr>
                <p:spPr bwMode="auto">
                  <a:xfrm>
                    <a:off x="3015" y="2911"/>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09" name="Rectangle 275">
                    <a:extLst>
                      <a:ext uri="{FF2B5EF4-FFF2-40B4-BE49-F238E27FC236}">
                        <a16:creationId xmlns:a16="http://schemas.microsoft.com/office/drawing/2014/main" id="{9D5FA1CC-0766-3145-CECD-545C2692FA5B}"/>
                      </a:ext>
                    </a:extLst>
                  </p:cNvPr>
                  <p:cNvSpPr>
                    <a:spLocks noChangeArrowheads="1"/>
                  </p:cNvSpPr>
                  <p:nvPr/>
                </p:nvSpPr>
                <p:spPr bwMode="auto">
                  <a:xfrm>
                    <a:off x="2823" y="3202"/>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10" name="Rectangle 276">
                    <a:extLst>
                      <a:ext uri="{FF2B5EF4-FFF2-40B4-BE49-F238E27FC236}">
                        <a16:creationId xmlns:a16="http://schemas.microsoft.com/office/drawing/2014/main" id="{FE2DF553-E4F2-4E90-D9D4-BC535F78CDFA}"/>
                      </a:ext>
                    </a:extLst>
                  </p:cNvPr>
                  <p:cNvSpPr>
                    <a:spLocks noChangeArrowheads="1"/>
                  </p:cNvSpPr>
                  <p:nvPr/>
                </p:nvSpPr>
                <p:spPr bwMode="auto">
                  <a:xfrm>
                    <a:off x="2195" y="2838"/>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11" name="Rectangle 277">
                    <a:extLst>
                      <a:ext uri="{FF2B5EF4-FFF2-40B4-BE49-F238E27FC236}">
                        <a16:creationId xmlns:a16="http://schemas.microsoft.com/office/drawing/2014/main" id="{20369C06-C7D2-9B9E-ABC3-927BA4A4D335}"/>
                      </a:ext>
                    </a:extLst>
                  </p:cNvPr>
                  <p:cNvSpPr>
                    <a:spLocks noChangeArrowheads="1"/>
                  </p:cNvSpPr>
                  <p:nvPr/>
                </p:nvSpPr>
                <p:spPr bwMode="auto">
                  <a:xfrm>
                    <a:off x="2324" y="3122"/>
                    <a:ext cx="91" cy="91"/>
                  </a:xfrm>
                  <a:prstGeom prst="rect">
                    <a:avLst/>
                  </a:prstGeom>
                  <a:solidFill>
                    <a:srgbClr val="808080"/>
                  </a:solidFill>
                  <a:ln w="9525">
                    <a:solidFill>
                      <a:srgbClr val="808080"/>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12" name="Rectangle 278">
                    <a:extLst>
                      <a:ext uri="{FF2B5EF4-FFF2-40B4-BE49-F238E27FC236}">
                        <a16:creationId xmlns:a16="http://schemas.microsoft.com/office/drawing/2014/main" id="{5ED433F7-08E0-DCB5-7919-81B7D016CC26}"/>
                      </a:ext>
                    </a:extLst>
                  </p:cNvPr>
                  <p:cNvSpPr>
                    <a:spLocks noChangeAspect="1" noChangeArrowheads="1"/>
                  </p:cNvSpPr>
                  <p:nvPr/>
                </p:nvSpPr>
                <p:spPr bwMode="auto">
                  <a:xfrm>
                    <a:off x="2069" y="2886"/>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13" name="Rectangle 279">
                    <a:extLst>
                      <a:ext uri="{FF2B5EF4-FFF2-40B4-BE49-F238E27FC236}">
                        <a16:creationId xmlns:a16="http://schemas.microsoft.com/office/drawing/2014/main" id="{DC77D3C2-B4A6-8850-79E6-47F8953AF7B5}"/>
                      </a:ext>
                    </a:extLst>
                  </p:cNvPr>
                  <p:cNvSpPr>
                    <a:spLocks noChangeAspect="1" noChangeArrowheads="1"/>
                  </p:cNvSpPr>
                  <p:nvPr/>
                </p:nvSpPr>
                <p:spPr bwMode="auto">
                  <a:xfrm>
                    <a:off x="2182" y="2769"/>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14" name="Rectangle 280">
                    <a:extLst>
                      <a:ext uri="{FF2B5EF4-FFF2-40B4-BE49-F238E27FC236}">
                        <a16:creationId xmlns:a16="http://schemas.microsoft.com/office/drawing/2014/main" id="{F5B98B10-B98F-506E-4F84-33A70B1F6AF8}"/>
                      </a:ext>
                    </a:extLst>
                  </p:cNvPr>
                  <p:cNvSpPr>
                    <a:spLocks noChangeAspect="1" noChangeArrowheads="1"/>
                  </p:cNvSpPr>
                  <p:nvPr/>
                </p:nvSpPr>
                <p:spPr bwMode="auto">
                  <a:xfrm>
                    <a:off x="2362" y="289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15" name="Rectangle 281">
                    <a:extLst>
                      <a:ext uri="{FF2B5EF4-FFF2-40B4-BE49-F238E27FC236}">
                        <a16:creationId xmlns:a16="http://schemas.microsoft.com/office/drawing/2014/main" id="{004E6BDD-97BE-AF69-FDA8-7E3B1F11E1F5}"/>
                      </a:ext>
                    </a:extLst>
                  </p:cNvPr>
                  <p:cNvSpPr>
                    <a:spLocks noChangeAspect="1" noChangeArrowheads="1"/>
                  </p:cNvSpPr>
                  <p:nvPr/>
                </p:nvSpPr>
                <p:spPr bwMode="auto">
                  <a:xfrm>
                    <a:off x="2186" y="2989"/>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16" name="Rectangle 282">
                    <a:extLst>
                      <a:ext uri="{FF2B5EF4-FFF2-40B4-BE49-F238E27FC236}">
                        <a16:creationId xmlns:a16="http://schemas.microsoft.com/office/drawing/2014/main" id="{39C196A6-6D36-582F-7DAB-8901C6F73D4A}"/>
                      </a:ext>
                    </a:extLst>
                  </p:cNvPr>
                  <p:cNvSpPr>
                    <a:spLocks noChangeAspect="1" noChangeArrowheads="1"/>
                  </p:cNvSpPr>
                  <p:nvPr/>
                </p:nvSpPr>
                <p:spPr bwMode="auto">
                  <a:xfrm>
                    <a:off x="2310" y="2996"/>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17" name="Rectangle 283">
                    <a:extLst>
                      <a:ext uri="{FF2B5EF4-FFF2-40B4-BE49-F238E27FC236}">
                        <a16:creationId xmlns:a16="http://schemas.microsoft.com/office/drawing/2014/main" id="{3D4C40F8-5A16-F5E1-A5AB-5A30EC1A60B3}"/>
                      </a:ext>
                    </a:extLst>
                  </p:cNvPr>
                  <p:cNvSpPr>
                    <a:spLocks noChangeAspect="1" noChangeArrowheads="1"/>
                  </p:cNvSpPr>
                  <p:nvPr/>
                </p:nvSpPr>
                <p:spPr bwMode="auto">
                  <a:xfrm>
                    <a:off x="2371" y="281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18" name="Rectangle 284">
                    <a:extLst>
                      <a:ext uri="{FF2B5EF4-FFF2-40B4-BE49-F238E27FC236}">
                        <a16:creationId xmlns:a16="http://schemas.microsoft.com/office/drawing/2014/main" id="{B9DCF5A9-AAFD-0A9F-A85C-AA7FDD55F2BB}"/>
                      </a:ext>
                    </a:extLst>
                  </p:cNvPr>
                  <p:cNvSpPr>
                    <a:spLocks noChangeAspect="1" noChangeArrowheads="1"/>
                  </p:cNvSpPr>
                  <p:nvPr/>
                </p:nvSpPr>
                <p:spPr bwMode="auto">
                  <a:xfrm>
                    <a:off x="2664" y="2818"/>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19" name="Rectangle 285">
                    <a:extLst>
                      <a:ext uri="{FF2B5EF4-FFF2-40B4-BE49-F238E27FC236}">
                        <a16:creationId xmlns:a16="http://schemas.microsoft.com/office/drawing/2014/main" id="{AB8A4B5A-DF53-3F3B-0C3B-895ED349FDDD}"/>
                      </a:ext>
                    </a:extLst>
                  </p:cNvPr>
                  <p:cNvSpPr>
                    <a:spLocks noChangeAspect="1" noChangeArrowheads="1"/>
                  </p:cNvSpPr>
                  <p:nvPr/>
                </p:nvSpPr>
                <p:spPr bwMode="auto">
                  <a:xfrm>
                    <a:off x="2488" y="2914"/>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20" name="Rectangle 286">
                    <a:extLst>
                      <a:ext uri="{FF2B5EF4-FFF2-40B4-BE49-F238E27FC236}">
                        <a16:creationId xmlns:a16="http://schemas.microsoft.com/office/drawing/2014/main" id="{DE878951-367B-1F28-7192-11D24EE8963B}"/>
                      </a:ext>
                    </a:extLst>
                  </p:cNvPr>
                  <p:cNvSpPr>
                    <a:spLocks noChangeAspect="1" noChangeArrowheads="1"/>
                  </p:cNvSpPr>
                  <p:nvPr/>
                </p:nvSpPr>
                <p:spPr bwMode="auto">
                  <a:xfrm>
                    <a:off x="2612" y="292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21" name="Rectangle 287">
                    <a:extLst>
                      <a:ext uri="{FF2B5EF4-FFF2-40B4-BE49-F238E27FC236}">
                        <a16:creationId xmlns:a16="http://schemas.microsoft.com/office/drawing/2014/main" id="{A191F1C1-0C18-DDD9-413C-F75FECACD939}"/>
                      </a:ext>
                    </a:extLst>
                  </p:cNvPr>
                  <p:cNvSpPr>
                    <a:spLocks noChangeAspect="1" noChangeArrowheads="1"/>
                  </p:cNvSpPr>
                  <p:nvPr/>
                </p:nvSpPr>
                <p:spPr bwMode="auto">
                  <a:xfrm>
                    <a:off x="2711" y="294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22" name="Rectangle 288">
                    <a:extLst>
                      <a:ext uri="{FF2B5EF4-FFF2-40B4-BE49-F238E27FC236}">
                        <a16:creationId xmlns:a16="http://schemas.microsoft.com/office/drawing/2014/main" id="{803D46B4-64C9-C639-8693-F123CB351A0E}"/>
                      </a:ext>
                    </a:extLst>
                  </p:cNvPr>
                  <p:cNvSpPr>
                    <a:spLocks noChangeAspect="1" noChangeArrowheads="1"/>
                  </p:cNvSpPr>
                  <p:nvPr/>
                </p:nvSpPr>
                <p:spPr bwMode="auto">
                  <a:xfrm>
                    <a:off x="2851" y="2955"/>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23" name="Rectangle 289">
                    <a:extLst>
                      <a:ext uri="{FF2B5EF4-FFF2-40B4-BE49-F238E27FC236}">
                        <a16:creationId xmlns:a16="http://schemas.microsoft.com/office/drawing/2014/main" id="{248C2CBB-2231-6B82-B59B-9C73F621EB87}"/>
                      </a:ext>
                    </a:extLst>
                  </p:cNvPr>
                  <p:cNvSpPr>
                    <a:spLocks noChangeAspect="1" noChangeArrowheads="1"/>
                  </p:cNvSpPr>
                  <p:nvPr/>
                </p:nvSpPr>
                <p:spPr bwMode="auto">
                  <a:xfrm>
                    <a:off x="3144" y="2962"/>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24" name="Rectangle 290">
                    <a:extLst>
                      <a:ext uri="{FF2B5EF4-FFF2-40B4-BE49-F238E27FC236}">
                        <a16:creationId xmlns:a16="http://schemas.microsoft.com/office/drawing/2014/main" id="{FDE5720C-86E1-275D-26DA-2F1571C3DAA9}"/>
                      </a:ext>
                    </a:extLst>
                  </p:cNvPr>
                  <p:cNvSpPr>
                    <a:spLocks noChangeAspect="1" noChangeArrowheads="1"/>
                  </p:cNvSpPr>
                  <p:nvPr/>
                </p:nvSpPr>
                <p:spPr bwMode="auto">
                  <a:xfrm>
                    <a:off x="2968" y="3058"/>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25" name="Rectangle 291">
                    <a:extLst>
                      <a:ext uri="{FF2B5EF4-FFF2-40B4-BE49-F238E27FC236}">
                        <a16:creationId xmlns:a16="http://schemas.microsoft.com/office/drawing/2014/main" id="{516E0EDD-9721-0CF4-68E6-E696D0A51FFC}"/>
                      </a:ext>
                    </a:extLst>
                  </p:cNvPr>
                  <p:cNvSpPr>
                    <a:spLocks noChangeAspect="1" noChangeArrowheads="1"/>
                  </p:cNvSpPr>
                  <p:nvPr/>
                </p:nvSpPr>
                <p:spPr bwMode="auto">
                  <a:xfrm>
                    <a:off x="3092" y="3065"/>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26" name="Rectangle 292">
                    <a:extLst>
                      <a:ext uri="{FF2B5EF4-FFF2-40B4-BE49-F238E27FC236}">
                        <a16:creationId xmlns:a16="http://schemas.microsoft.com/office/drawing/2014/main" id="{6CE5CFF2-911E-3FDD-D60D-12058E8BF583}"/>
                      </a:ext>
                    </a:extLst>
                  </p:cNvPr>
                  <p:cNvSpPr>
                    <a:spLocks noChangeAspect="1" noChangeArrowheads="1"/>
                  </p:cNvSpPr>
                  <p:nvPr/>
                </p:nvSpPr>
                <p:spPr bwMode="auto">
                  <a:xfrm>
                    <a:off x="2933" y="292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27" name="Rectangle 293">
                    <a:extLst>
                      <a:ext uri="{FF2B5EF4-FFF2-40B4-BE49-F238E27FC236}">
                        <a16:creationId xmlns:a16="http://schemas.microsoft.com/office/drawing/2014/main" id="{71566100-36A1-2FA3-3211-12B1BD45D021}"/>
                      </a:ext>
                    </a:extLst>
                  </p:cNvPr>
                  <p:cNvSpPr>
                    <a:spLocks noChangeAspect="1" noChangeArrowheads="1"/>
                  </p:cNvSpPr>
                  <p:nvPr/>
                </p:nvSpPr>
                <p:spPr bwMode="auto">
                  <a:xfrm>
                    <a:off x="2404" y="3058"/>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28" name="Rectangle 294">
                    <a:extLst>
                      <a:ext uri="{FF2B5EF4-FFF2-40B4-BE49-F238E27FC236}">
                        <a16:creationId xmlns:a16="http://schemas.microsoft.com/office/drawing/2014/main" id="{2E6AE306-293E-9101-EA5A-FD9A7A832E15}"/>
                      </a:ext>
                    </a:extLst>
                  </p:cNvPr>
                  <p:cNvSpPr>
                    <a:spLocks noChangeAspect="1" noChangeArrowheads="1"/>
                  </p:cNvSpPr>
                  <p:nvPr/>
                </p:nvSpPr>
                <p:spPr bwMode="auto">
                  <a:xfrm>
                    <a:off x="2697" y="3065"/>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29" name="Rectangle 295">
                    <a:extLst>
                      <a:ext uri="{FF2B5EF4-FFF2-40B4-BE49-F238E27FC236}">
                        <a16:creationId xmlns:a16="http://schemas.microsoft.com/office/drawing/2014/main" id="{0587DA74-4256-E175-E92D-62800AD7AD88}"/>
                      </a:ext>
                    </a:extLst>
                  </p:cNvPr>
                  <p:cNvSpPr>
                    <a:spLocks noChangeAspect="1" noChangeArrowheads="1"/>
                  </p:cNvSpPr>
                  <p:nvPr/>
                </p:nvSpPr>
                <p:spPr bwMode="auto">
                  <a:xfrm>
                    <a:off x="2521" y="3161"/>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30" name="Rectangle 296">
                    <a:extLst>
                      <a:ext uri="{FF2B5EF4-FFF2-40B4-BE49-F238E27FC236}">
                        <a16:creationId xmlns:a16="http://schemas.microsoft.com/office/drawing/2014/main" id="{A2AB58B1-2EF0-EC81-EC3A-595EA443FBC9}"/>
                      </a:ext>
                    </a:extLst>
                  </p:cNvPr>
                  <p:cNvSpPr>
                    <a:spLocks noChangeAspect="1" noChangeArrowheads="1"/>
                  </p:cNvSpPr>
                  <p:nvPr/>
                </p:nvSpPr>
                <p:spPr bwMode="auto">
                  <a:xfrm>
                    <a:off x="2645" y="3168"/>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31" name="Rectangle 297">
                    <a:extLst>
                      <a:ext uri="{FF2B5EF4-FFF2-40B4-BE49-F238E27FC236}">
                        <a16:creationId xmlns:a16="http://schemas.microsoft.com/office/drawing/2014/main" id="{5F0218E6-C0A0-7D66-DA71-1783D9016081}"/>
                      </a:ext>
                    </a:extLst>
                  </p:cNvPr>
                  <p:cNvSpPr>
                    <a:spLocks noChangeAspect="1" noChangeArrowheads="1"/>
                  </p:cNvSpPr>
                  <p:nvPr/>
                </p:nvSpPr>
                <p:spPr bwMode="auto">
                  <a:xfrm>
                    <a:off x="2947" y="309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32" name="Rectangle 298">
                    <a:extLst>
                      <a:ext uri="{FF2B5EF4-FFF2-40B4-BE49-F238E27FC236}">
                        <a16:creationId xmlns:a16="http://schemas.microsoft.com/office/drawing/2014/main" id="{AA4354DA-F624-46CC-B0BE-867E9A62653E}"/>
                      </a:ext>
                    </a:extLst>
                  </p:cNvPr>
                  <p:cNvSpPr>
                    <a:spLocks noChangeAspect="1" noChangeArrowheads="1"/>
                  </p:cNvSpPr>
                  <p:nvPr/>
                </p:nvSpPr>
                <p:spPr bwMode="auto">
                  <a:xfrm>
                    <a:off x="3046" y="311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33" name="Rectangle 299">
                    <a:extLst>
                      <a:ext uri="{FF2B5EF4-FFF2-40B4-BE49-F238E27FC236}">
                        <a16:creationId xmlns:a16="http://schemas.microsoft.com/office/drawing/2014/main" id="{947E81BE-5DB7-752F-03D1-6072DA1BC8FD}"/>
                      </a:ext>
                    </a:extLst>
                  </p:cNvPr>
                  <p:cNvSpPr>
                    <a:spLocks noChangeAspect="1" noChangeArrowheads="1"/>
                  </p:cNvSpPr>
                  <p:nvPr/>
                </p:nvSpPr>
                <p:spPr bwMode="auto">
                  <a:xfrm>
                    <a:off x="2252" y="298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34" name="Rectangle 300">
                    <a:extLst>
                      <a:ext uri="{FF2B5EF4-FFF2-40B4-BE49-F238E27FC236}">
                        <a16:creationId xmlns:a16="http://schemas.microsoft.com/office/drawing/2014/main" id="{FA5A219C-093A-7382-7319-22BEB453239E}"/>
                      </a:ext>
                    </a:extLst>
                  </p:cNvPr>
                  <p:cNvSpPr>
                    <a:spLocks noChangeAspect="1" noChangeArrowheads="1"/>
                  </p:cNvSpPr>
                  <p:nvPr/>
                </p:nvSpPr>
                <p:spPr bwMode="auto">
                  <a:xfrm>
                    <a:off x="2076" y="3079"/>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35" name="Rectangle 301">
                    <a:extLst>
                      <a:ext uri="{FF2B5EF4-FFF2-40B4-BE49-F238E27FC236}">
                        <a16:creationId xmlns:a16="http://schemas.microsoft.com/office/drawing/2014/main" id="{519FE58C-30C4-76DD-5255-BDE176AADFF5}"/>
                      </a:ext>
                    </a:extLst>
                  </p:cNvPr>
                  <p:cNvSpPr>
                    <a:spLocks noChangeAspect="1" noChangeArrowheads="1"/>
                  </p:cNvSpPr>
                  <p:nvPr/>
                </p:nvSpPr>
                <p:spPr bwMode="auto">
                  <a:xfrm>
                    <a:off x="2200" y="3086"/>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36" name="Rectangle 302">
                    <a:extLst>
                      <a:ext uri="{FF2B5EF4-FFF2-40B4-BE49-F238E27FC236}">
                        <a16:creationId xmlns:a16="http://schemas.microsoft.com/office/drawing/2014/main" id="{D452C887-6FB9-CE15-6B93-D8B45B5F1134}"/>
                      </a:ext>
                    </a:extLst>
                  </p:cNvPr>
                  <p:cNvSpPr>
                    <a:spLocks noChangeAspect="1" noChangeArrowheads="1"/>
                  </p:cNvSpPr>
                  <p:nvPr/>
                </p:nvSpPr>
                <p:spPr bwMode="auto">
                  <a:xfrm>
                    <a:off x="3268" y="3093"/>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37" name="Rectangle 303">
                    <a:extLst>
                      <a:ext uri="{FF2B5EF4-FFF2-40B4-BE49-F238E27FC236}">
                        <a16:creationId xmlns:a16="http://schemas.microsoft.com/office/drawing/2014/main" id="{337C3B4F-3D9D-F882-6718-D8AFE9238C7F}"/>
                      </a:ext>
                    </a:extLst>
                  </p:cNvPr>
                  <p:cNvSpPr>
                    <a:spLocks noChangeAspect="1" noChangeArrowheads="1"/>
                  </p:cNvSpPr>
                  <p:nvPr/>
                </p:nvSpPr>
                <p:spPr bwMode="auto">
                  <a:xfrm>
                    <a:off x="3177" y="3209"/>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38" name="Rectangle 304">
                    <a:extLst>
                      <a:ext uri="{FF2B5EF4-FFF2-40B4-BE49-F238E27FC236}">
                        <a16:creationId xmlns:a16="http://schemas.microsoft.com/office/drawing/2014/main" id="{A0C980F2-3129-2A46-DBCE-F67363C7C53A}"/>
                      </a:ext>
                    </a:extLst>
                  </p:cNvPr>
                  <p:cNvSpPr>
                    <a:spLocks noChangeAspect="1" noChangeArrowheads="1"/>
                  </p:cNvSpPr>
                  <p:nvPr/>
                </p:nvSpPr>
                <p:spPr bwMode="auto">
                  <a:xfrm>
                    <a:off x="3186" y="3127"/>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39" name="Rectangle 305">
                    <a:extLst>
                      <a:ext uri="{FF2B5EF4-FFF2-40B4-BE49-F238E27FC236}">
                        <a16:creationId xmlns:a16="http://schemas.microsoft.com/office/drawing/2014/main" id="{9F6FF304-FC35-E0A5-ECEA-FF824E01CB4C}"/>
                      </a:ext>
                    </a:extLst>
                  </p:cNvPr>
                  <p:cNvSpPr>
                    <a:spLocks noChangeAspect="1" noChangeArrowheads="1"/>
                  </p:cNvSpPr>
                  <p:nvPr/>
                </p:nvSpPr>
                <p:spPr bwMode="auto">
                  <a:xfrm>
                    <a:off x="3303" y="3230"/>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40" name="Oval 306">
                    <a:extLst>
                      <a:ext uri="{FF2B5EF4-FFF2-40B4-BE49-F238E27FC236}">
                        <a16:creationId xmlns:a16="http://schemas.microsoft.com/office/drawing/2014/main" id="{4A2489B2-0204-F963-36AF-6924A5C74769}"/>
                      </a:ext>
                    </a:extLst>
                  </p:cNvPr>
                  <p:cNvSpPr>
                    <a:spLocks noChangeAspect="1" noChangeArrowheads="1"/>
                  </p:cNvSpPr>
                  <p:nvPr/>
                </p:nvSpPr>
                <p:spPr bwMode="auto">
                  <a:xfrm>
                    <a:off x="2055" y="3064"/>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41" name="Oval 307">
                    <a:extLst>
                      <a:ext uri="{FF2B5EF4-FFF2-40B4-BE49-F238E27FC236}">
                        <a16:creationId xmlns:a16="http://schemas.microsoft.com/office/drawing/2014/main" id="{8E4312A4-A7B4-8C88-6404-B721E9B82809}"/>
                      </a:ext>
                    </a:extLst>
                  </p:cNvPr>
                  <p:cNvSpPr>
                    <a:spLocks noChangeAspect="1" noChangeArrowheads="1"/>
                  </p:cNvSpPr>
                  <p:nvPr/>
                </p:nvSpPr>
                <p:spPr bwMode="auto">
                  <a:xfrm>
                    <a:off x="2161" y="2752"/>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42" name="Oval 308">
                    <a:extLst>
                      <a:ext uri="{FF2B5EF4-FFF2-40B4-BE49-F238E27FC236}">
                        <a16:creationId xmlns:a16="http://schemas.microsoft.com/office/drawing/2014/main" id="{A263F96F-3E38-0ECA-9D89-562B83631DB8}"/>
                      </a:ext>
                    </a:extLst>
                  </p:cNvPr>
                  <p:cNvSpPr>
                    <a:spLocks noChangeAspect="1" noChangeArrowheads="1"/>
                  </p:cNvSpPr>
                  <p:nvPr/>
                </p:nvSpPr>
                <p:spPr bwMode="auto">
                  <a:xfrm>
                    <a:off x="2170" y="2972"/>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43" name="Oval 309">
                    <a:extLst>
                      <a:ext uri="{FF2B5EF4-FFF2-40B4-BE49-F238E27FC236}">
                        <a16:creationId xmlns:a16="http://schemas.microsoft.com/office/drawing/2014/main" id="{107C0579-BC31-ABBE-AF4D-0BDBFEA2382D}"/>
                      </a:ext>
                    </a:extLst>
                  </p:cNvPr>
                  <p:cNvSpPr>
                    <a:spLocks noChangeAspect="1" noChangeArrowheads="1"/>
                  </p:cNvSpPr>
                  <p:nvPr/>
                </p:nvSpPr>
                <p:spPr bwMode="auto">
                  <a:xfrm>
                    <a:off x="2049" y="2869"/>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44" name="Oval 310">
                    <a:extLst>
                      <a:ext uri="{FF2B5EF4-FFF2-40B4-BE49-F238E27FC236}">
                        <a16:creationId xmlns:a16="http://schemas.microsoft.com/office/drawing/2014/main" id="{EDBBC6D1-9A5E-4022-1123-7E1F2021C0E7}"/>
                      </a:ext>
                    </a:extLst>
                  </p:cNvPr>
                  <p:cNvSpPr>
                    <a:spLocks noChangeAspect="1" noChangeArrowheads="1"/>
                  </p:cNvSpPr>
                  <p:nvPr/>
                </p:nvSpPr>
                <p:spPr bwMode="auto">
                  <a:xfrm>
                    <a:off x="2347" y="2792"/>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45" name="Oval 311">
                    <a:extLst>
                      <a:ext uri="{FF2B5EF4-FFF2-40B4-BE49-F238E27FC236}">
                        <a16:creationId xmlns:a16="http://schemas.microsoft.com/office/drawing/2014/main" id="{5D742525-0EC6-B365-A2DD-EC4044CA0AEA}"/>
                      </a:ext>
                    </a:extLst>
                  </p:cNvPr>
                  <p:cNvSpPr>
                    <a:spLocks noChangeAspect="1" noChangeArrowheads="1"/>
                  </p:cNvSpPr>
                  <p:nvPr/>
                </p:nvSpPr>
                <p:spPr bwMode="auto">
                  <a:xfrm>
                    <a:off x="2342" y="2877"/>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46" name="Oval 312">
                    <a:extLst>
                      <a:ext uri="{FF2B5EF4-FFF2-40B4-BE49-F238E27FC236}">
                        <a16:creationId xmlns:a16="http://schemas.microsoft.com/office/drawing/2014/main" id="{B6880357-8641-7850-AE77-9D345C4EFE06}"/>
                      </a:ext>
                    </a:extLst>
                  </p:cNvPr>
                  <p:cNvSpPr>
                    <a:spLocks noChangeAspect="1" noChangeArrowheads="1"/>
                  </p:cNvSpPr>
                  <p:nvPr/>
                </p:nvSpPr>
                <p:spPr bwMode="auto">
                  <a:xfrm>
                    <a:off x="2227" y="2967"/>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47" name="Oval 313">
                    <a:extLst>
                      <a:ext uri="{FF2B5EF4-FFF2-40B4-BE49-F238E27FC236}">
                        <a16:creationId xmlns:a16="http://schemas.microsoft.com/office/drawing/2014/main" id="{D8A0D51A-A6B1-7151-DCFB-A6D0F18CBAE1}"/>
                      </a:ext>
                    </a:extLst>
                  </p:cNvPr>
                  <p:cNvSpPr>
                    <a:spLocks noChangeAspect="1" noChangeArrowheads="1"/>
                  </p:cNvSpPr>
                  <p:nvPr/>
                </p:nvSpPr>
                <p:spPr bwMode="auto">
                  <a:xfrm>
                    <a:off x="2290" y="2979"/>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48" name="Oval 314">
                    <a:extLst>
                      <a:ext uri="{FF2B5EF4-FFF2-40B4-BE49-F238E27FC236}">
                        <a16:creationId xmlns:a16="http://schemas.microsoft.com/office/drawing/2014/main" id="{A930D309-7B39-0659-A4A9-349B320737E7}"/>
                      </a:ext>
                    </a:extLst>
                  </p:cNvPr>
                  <p:cNvSpPr>
                    <a:spLocks noChangeAspect="1" noChangeArrowheads="1"/>
                  </p:cNvSpPr>
                  <p:nvPr/>
                </p:nvSpPr>
                <p:spPr bwMode="auto">
                  <a:xfrm>
                    <a:off x="2182" y="3067"/>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49" name="Oval 315">
                    <a:extLst>
                      <a:ext uri="{FF2B5EF4-FFF2-40B4-BE49-F238E27FC236}">
                        <a16:creationId xmlns:a16="http://schemas.microsoft.com/office/drawing/2014/main" id="{152A64EC-ACD8-A636-F7FA-201DA3462783}"/>
                      </a:ext>
                    </a:extLst>
                  </p:cNvPr>
                  <p:cNvSpPr>
                    <a:spLocks noChangeAspect="1" noChangeArrowheads="1"/>
                  </p:cNvSpPr>
                  <p:nvPr/>
                </p:nvSpPr>
                <p:spPr bwMode="auto">
                  <a:xfrm>
                    <a:off x="2383" y="3042"/>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50" name="Oval 316">
                    <a:extLst>
                      <a:ext uri="{FF2B5EF4-FFF2-40B4-BE49-F238E27FC236}">
                        <a16:creationId xmlns:a16="http://schemas.microsoft.com/office/drawing/2014/main" id="{FBAFB873-E934-09F9-E5AC-C750D9DB8AC6}"/>
                      </a:ext>
                    </a:extLst>
                  </p:cNvPr>
                  <p:cNvSpPr>
                    <a:spLocks noChangeAspect="1" noChangeArrowheads="1"/>
                  </p:cNvSpPr>
                  <p:nvPr/>
                </p:nvSpPr>
                <p:spPr bwMode="auto">
                  <a:xfrm>
                    <a:off x="2645" y="2801"/>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51" name="Oval 317">
                    <a:extLst>
                      <a:ext uri="{FF2B5EF4-FFF2-40B4-BE49-F238E27FC236}">
                        <a16:creationId xmlns:a16="http://schemas.microsoft.com/office/drawing/2014/main" id="{FFA3EFAA-530C-3C2C-0A1A-8B7ADA5A2BB5}"/>
                      </a:ext>
                    </a:extLst>
                  </p:cNvPr>
                  <p:cNvSpPr>
                    <a:spLocks noChangeAspect="1" noChangeArrowheads="1"/>
                  </p:cNvSpPr>
                  <p:nvPr/>
                </p:nvSpPr>
                <p:spPr bwMode="auto">
                  <a:xfrm>
                    <a:off x="2470" y="2896"/>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52" name="Oval 318">
                    <a:extLst>
                      <a:ext uri="{FF2B5EF4-FFF2-40B4-BE49-F238E27FC236}">
                        <a16:creationId xmlns:a16="http://schemas.microsoft.com/office/drawing/2014/main" id="{5AB4F60D-98AA-C8D1-CBAA-8D1EA909AB59}"/>
                      </a:ext>
                    </a:extLst>
                  </p:cNvPr>
                  <p:cNvSpPr>
                    <a:spLocks noChangeAspect="1" noChangeArrowheads="1"/>
                  </p:cNvSpPr>
                  <p:nvPr/>
                </p:nvSpPr>
                <p:spPr bwMode="auto">
                  <a:xfrm>
                    <a:off x="2592" y="2902"/>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53" name="Oval 319">
                    <a:extLst>
                      <a:ext uri="{FF2B5EF4-FFF2-40B4-BE49-F238E27FC236}">
                        <a16:creationId xmlns:a16="http://schemas.microsoft.com/office/drawing/2014/main" id="{30AF7BD3-2D29-2EEA-972D-16C24884128C}"/>
                      </a:ext>
                    </a:extLst>
                  </p:cNvPr>
                  <p:cNvSpPr>
                    <a:spLocks noChangeAspect="1" noChangeArrowheads="1"/>
                  </p:cNvSpPr>
                  <p:nvPr/>
                </p:nvSpPr>
                <p:spPr bwMode="auto">
                  <a:xfrm>
                    <a:off x="2501" y="3144"/>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54" name="Oval 320">
                    <a:extLst>
                      <a:ext uri="{FF2B5EF4-FFF2-40B4-BE49-F238E27FC236}">
                        <a16:creationId xmlns:a16="http://schemas.microsoft.com/office/drawing/2014/main" id="{89BA3D4A-F425-03F7-28A3-2CB52733AA79}"/>
                      </a:ext>
                    </a:extLst>
                  </p:cNvPr>
                  <p:cNvSpPr>
                    <a:spLocks noChangeAspect="1" noChangeArrowheads="1"/>
                  </p:cNvSpPr>
                  <p:nvPr/>
                </p:nvSpPr>
                <p:spPr bwMode="auto">
                  <a:xfrm>
                    <a:off x="2626" y="3149"/>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55" name="Oval 321">
                    <a:extLst>
                      <a:ext uri="{FF2B5EF4-FFF2-40B4-BE49-F238E27FC236}">
                        <a16:creationId xmlns:a16="http://schemas.microsoft.com/office/drawing/2014/main" id="{D240DA11-509E-4E81-8FD1-0942474079B8}"/>
                      </a:ext>
                    </a:extLst>
                  </p:cNvPr>
                  <p:cNvSpPr>
                    <a:spLocks noChangeAspect="1" noChangeArrowheads="1"/>
                  </p:cNvSpPr>
                  <p:nvPr/>
                </p:nvSpPr>
                <p:spPr bwMode="auto">
                  <a:xfrm>
                    <a:off x="3156" y="3192"/>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56" name="Oval 322">
                    <a:extLst>
                      <a:ext uri="{FF2B5EF4-FFF2-40B4-BE49-F238E27FC236}">
                        <a16:creationId xmlns:a16="http://schemas.microsoft.com/office/drawing/2014/main" id="{D6CA9252-23CD-B7E0-968B-A956CE06464C}"/>
                      </a:ext>
                    </a:extLst>
                  </p:cNvPr>
                  <p:cNvSpPr>
                    <a:spLocks noChangeAspect="1" noChangeArrowheads="1"/>
                  </p:cNvSpPr>
                  <p:nvPr/>
                </p:nvSpPr>
                <p:spPr bwMode="auto">
                  <a:xfrm>
                    <a:off x="3281" y="3211"/>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57" name="Oval 323">
                    <a:extLst>
                      <a:ext uri="{FF2B5EF4-FFF2-40B4-BE49-F238E27FC236}">
                        <a16:creationId xmlns:a16="http://schemas.microsoft.com/office/drawing/2014/main" id="{9FBB159E-85C4-DA01-0CA1-50C388C72B47}"/>
                      </a:ext>
                    </a:extLst>
                  </p:cNvPr>
                  <p:cNvSpPr>
                    <a:spLocks noChangeAspect="1" noChangeArrowheads="1"/>
                  </p:cNvSpPr>
                  <p:nvPr/>
                </p:nvSpPr>
                <p:spPr bwMode="auto">
                  <a:xfrm>
                    <a:off x="2676" y="3048"/>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58" name="Oval 324">
                    <a:extLst>
                      <a:ext uri="{FF2B5EF4-FFF2-40B4-BE49-F238E27FC236}">
                        <a16:creationId xmlns:a16="http://schemas.microsoft.com/office/drawing/2014/main" id="{3FD3D09D-113A-9D39-8CAA-935BF75D67B3}"/>
                      </a:ext>
                    </a:extLst>
                  </p:cNvPr>
                  <p:cNvSpPr>
                    <a:spLocks noChangeAspect="1" noChangeArrowheads="1"/>
                  </p:cNvSpPr>
                  <p:nvPr/>
                </p:nvSpPr>
                <p:spPr bwMode="auto">
                  <a:xfrm>
                    <a:off x="2930" y="3076"/>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59" name="Oval 325">
                    <a:extLst>
                      <a:ext uri="{FF2B5EF4-FFF2-40B4-BE49-F238E27FC236}">
                        <a16:creationId xmlns:a16="http://schemas.microsoft.com/office/drawing/2014/main" id="{C2D77A6D-0850-EC90-9B16-75FE1FFEEA5B}"/>
                      </a:ext>
                    </a:extLst>
                  </p:cNvPr>
                  <p:cNvSpPr>
                    <a:spLocks noChangeAspect="1" noChangeArrowheads="1"/>
                  </p:cNvSpPr>
                  <p:nvPr/>
                </p:nvSpPr>
                <p:spPr bwMode="auto">
                  <a:xfrm>
                    <a:off x="2686" y="2921"/>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60" name="Oval 326">
                    <a:extLst>
                      <a:ext uri="{FF2B5EF4-FFF2-40B4-BE49-F238E27FC236}">
                        <a16:creationId xmlns:a16="http://schemas.microsoft.com/office/drawing/2014/main" id="{013BD79A-B73C-89D3-78A9-2431558AB6C8}"/>
                      </a:ext>
                    </a:extLst>
                  </p:cNvPr>
                  <p:cNvSpPr>
                    <a:spLocks noChangeAspect="1" noChangeArrowheads="1"/>
                  </p:cNvSpPr>
                  <p:nvPr/>
                </p:nvSpPr>
                <p:spPr bwMode="auto">
                  <a:xfrm>
                    <a:off x="2830" y="2935"/>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61" name="Oval 327">
                    <a:extLst>
                      <a:ext uri="{FF2B5EF4-FFF2-40B4-BE49-F238E27FC236}">
                        <a16:creationId xmlns:a16="http://schemas.microsoft.com/office/drawing/2014/main" id="{6CEA0FD9-28F0-BADE-1535-4A79A58DC668}"/>
                      </a:ext>
                    </a:extLst>
                  </p:cNvPr>
                  <p:cNvSpPr>
                    <a:spLocks noChangeAspect="1" noChangeArrowheads="1"/>
                  </p:cNvSpPr>
                  <p:nvPr/>
                </p:nvSpPr>
                <p:spPr bwMode="auto">
                  <a:xfrm>
                    <a:off x="2912" y="2904"/>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62" name="Oval 328">
                    <a:extLst>
                      <a:ext uri="{FF2B5EF4-FFF2-40B4-BE49-F238E27FC236}">
                        <a16:creationId xmlns:a16="http://schemas.microsoft.com/office/drawing/2014/main" id="{D92C0D70-7CCE-F9A3-7CC8-661C33B85F51}"/>
                      </a:ext>
                    </a:extLst>
                  </p:cNvPr>
                  <p:cNvSpPr>
                    <a:spLocks noChangeAspect="1" noChangeArrowheads="1"/>
                  </p:cNvSpPr>
                  <p:nvPr/>
                </p:nvSpPr>
                <p:spPr bwMode="auto">
                  <a:xfrm>
                    <a:off x="2955" y="3038"/>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nvGrpSpPr>
                  <p:cNvPr id="16463" name="Group 329">
                    <a:extLst>
                      <a:ext uri="{FF2B5EF4-FFF2-40B4-BE49-F238E27FC236}">
                        <a16:creationId xmlns:a16="http://schemas.microsoft.com/office/drawing/2014/main" id="{519A387B-6A9D-9127-2EFC-7F83DC5D87FB}"/>
                      </a:ext>
                    </a:extLst>
                  </p:cNvPr>
                  <p:cNvGrpSpPr>
                    <a:grpSpLocks/>
                  </p:cNvGrpSpPr>
                  <p:nvPr/>
                </p:nvGrpSpPr>
                <p:grpSpPr bwMode="auto">
                  <a:xfrm>
                    <a:off x="2804" y="3108"/>
                    <a:ext cx="62" cy="60"/>
                    <a:chOff x="3089" y="2808"/>
                    <a:chExt cx="62" cy="60"/>
                  </a:xfrm>
                </p:grpSpPr>
                <p:sp>
                  <p:nvSpPr>
                    <p:cNvPr id="16479" name="Rectangle 330">
                      <a:extLst>
                        <a:ext uri="{FF2B5EF4-FFF2-40B4-BE49-F238E27FC236}">
                          <a16:creationId xmlns:a16="http://schemas.microsoft.com/office/drawing/2014/main" id="{E48582AB-0E25-29E6-0B5F-E5EE8C1242D9}"/>
                        </a:ext>
                      </a:extLst>
                    </p:cNvPr>
                    <p:cNvSpPr>
                      <a:spLocks noChangeAspect="1" noChangeArrowheads="1"/>
                    </p:cNvSpPr>
                    <p:nvPr/>
                  </p:nvSpPr>
                  <p:spPr bwMode="auto">
                    <a:xfrm>
                      <a:off x="3109" y="2825"/>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80" name="Oval 331">
                      <a:extLst>
                        <a:ext uri="{FF2B5EF4-FFF2-40B4-BE49-F238E27FC236}">
                          <a16:creationId xmlns:a16="http://schemas.microsoft.com/office/drawing/2014/main" id="{4BFBBA88-DB1A-DF0B-756F-DE8A2092E15F}"/>
                        </a:ext>
                      </a:extLst>
                    </p:cNvPr>
                    <p:cNvSpPr>
                      <a:spLocks noChangeAspect="1" noChangeArrowheads="1"/>
                    </p:cNvSpPr>
                    <p:nvPr/>
                  </p:nvSpPr>
                  <p:spPr bwMode="auto">
                    <a:xfrm>
                      <a:off x="3089" y="2808"/>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sp>
                <p:nvSpPr>
                  <p:cNvPr id="16464" name="Oval 332">
                    <a:extLst>
                      <a:ext uri="{FF2B5EF4-FFF2-40B4-BE49-F238E27FC236}">
                        <a16:creationId xmlns:a16="http://schemas.microsoft.com/office/drawing/2014/main" id="{449E3D0E-687B-CD9F-87E6-14A183F8B2A9}"/>
                      </a:ext>
                    </a:extLst>
                  </p:cNvPr>
                  <p:cNvSpPr>
                    <a:spLocks noChangeAspect="1" noChangeArrowheads="1"/>
                  </p:cNvSpPr>
                  <p:nvPr/>
                </p:nvSpPr>
                <p:spPr bwMode="auto">
                  <a:xfrm>
                    <a:off x="3125" y="2945"/>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65" name="Oval 333">
                    <a:extLst>
                      <a:ext uri="{FF2B5EF4-FFF2-40B4-BE49-F238E27FC236}">
                        <a16:creationId xmlns:a16="http://schemas.microsoft.com/office/drawing/2014/main" id="{DB79EA71-FF8A-1DDC-E6B0-9277FA85420F}"/>
                      </a:ext>
                    </a:extLst>
                  </p:cNvPr>
                  <p:cNvSpPr>
                    <a:spLocks noChangeAspect="1" noChangeArrowheads="1"/>
                  </p:cNvSpPr>
                  <p:nvPr/>
                </p:nvSpPr>
                <p:spPr bwMode="auto">
                  <a:xfrm>
                    <a:off x="3072" y="3048"/>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66" name="Oval 334">
                    <a:extLst>
                      <a:ext uri="{FF2B5EF4-FFF2-40B4-BE49-F238E27FC236}">
                        <a16:creationId xmlns:a16="http://schemas.microsoft.com/office/drawing/2014/main" id="{17B96A28-B95A-9488-3A3E-7FCA6D51D2D7}"/>
                      </a:ext>
                    </a:extLst>
                  </p:cNvPr>
                  <p:cNvSpPr>
                    <a:spLocks noChangeAspect="1" noChangeArrowheads="1"/>
                  </p:cNvSpPr>
                  <p:nvPr/>
                </p:nvSpPr>
                <p:spPr bwMode="auto">
                  <a:xfrm>
                    <a:off x="3026" y="3094"/>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67" name="Oval 335">
                    <a:extLst>
                      <a:ext uri="{FF2B5EF4-FFF2-40B4-BE49-F238E27FC236}">
                        <a16:creationId xmlns:a16="http://schemas.microsoft.com/office/drawing/2014/main" id="{700FADE8-A8CD-2E21-9AA0-93408EAAEDFB}"/>
                      </a:ext>
                    </a:extLst>
                  </p:cNvPr>
                  <p:cNvSpPr>
                    <a:spLocks noChangeAspect="1" noChangeArrowheads="1"/>
                  </p:cNvSpPr>
                  <p:nvPr/>
                </p:nvSpPr>
                <p:spPr bwMode="auto">
                  <a:xfrm>
                    <a:off x="3161" y="3106"/>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68" name="Oval 336">
                    <a:extLst>
                      <a:ext uri="{FF2B5EF4-FFF2-40B4-BE49-F238E27FC236}">
                        <a16:creationId xmlns:a16="http://schemas.microsoft.com/office/drawing/2014/main" id="{6597E7EC-B626-8380-8CA3-04126C02C479}"/>
                      </a:ext>
                    </a:extLst>
                  </p:cNvPr>
                  <p:cNvSpPr>
                    <a:spLocks noChangeAspect="1" noChangeArrowheads="1"/>
                  </p:cNvSpPr>
                  <p:nvPr/>
                </p:nvSpPr>
                <p:spPr bwMode="auto">
                  <a:xfrm>
                    <a:off x="3250" y="3074"/>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nvGrpSpPr>
                  <p:cNvPr id="16469" name="Group 337">
                    <a:extLst>
                      <a:ext uri="{FF2B5EF4-FFF2-40B4-BE49-F238E27FC236}">
                        <a16:creationId xmlns:a16="http://schemas.microsoft.com/office/drawing/2014/main" id="{C62FC36E-6D6B-35AE-ADB5-6B511D1B45CC}"/>
                      </a:ext>
                    </a:extLst>
                  </p:cNvPr>
                  <p:cNvGrpSpPr>
                    <a:grpSpLocks/>
                  </p:cNvGrpSpPr>
                  <p:nvPr/>
                </p:nvGrpSpPr>
                <p:grpSpPr bwMode="auto">
                  <a:xfrm>
                    <a:off x="3089" y="2804"/>
                    <a:ext cx="62" cy="60"/>
                    <a:chOff x="3089" y="2808"/>
                    <a:chExt cx="62" cy="60"/>
                  </a:xfrm>
                </p:grpSpPr>
                <p:sp>
                  <p:nvSpPr>
                    <p:cNvPr id="16477" name="Rectangle 338">
                      <a:extLst>
                        <a:ext uri="{FF2B5EF4-FFF2-40B4-BE49-F238E27FC236}">
                          <a16:creationId xmlns:a16="http://schemas.microsoft.com/office/drawing/2014/main" id="{B897D1C0-9F41-EF3E-58B2-551B38C8D20E}"/>
                        </a:ext>
                      </a:extLst>
                    </p:cNvPr>
                    <p:cNvSpPr>
                      <a:spLocks noChangeAspect="1" noChangeArrowheads="1"/>
                    </p:cNvSpPr>
                    <p:nvPr/>
                  </p:nvSpPr>
                  <p:spPr bwMode="auto">
                    <a:xfrm>
                      <a:off x="3109" y="2825"/>
                      <a:ext cx="23" cy="2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78" name="Oval 339">
                      <a:extLst>
                        <a:ext uri="{FF2B5EF4-FFF2-40B4-BE49-F238E27FC236}">
                          <a16:creationId xmlns:a16="http://schemas.microsoft.com/office/drawing/2014/main" id="{878C4CA6-46F0-0F11-2649-4A35B81BAF82}"/>
                        </a:ext>
                      </a:extLst>
                    </p:cNvPr>
                    <p:cNvSpPr>
                      <a:spLocks noChangeAspect="1" noChangeArrowheads="1"/>
                    </p:cNvSpPr>
                    <p:nvPr/>
                  </p:nvSpPr>
                  <p:spPr bwMode="auto">
                    <a:xfrm>
                      <a:off x="3089" y="2808"/>
                      <a:ext cx="62" cy="60"/>
                    </a:xfrm>
                    <a:prstGeom prst="ellipse">
                      <a:avLst/>
                    </a:prstGeom>
                    <a:solidFill>
                      <a:srgbClr val="33CCC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sp>
                <p:nvSpPr>
                  <p:cNvPr id="16470" name="AutoShape 340">
                    <a:extLst>
                      <a:ext uri="{FF2B5EF4-FFF2-40B4-BE49-F238E27FC236}">
                        <a16:creationId xmlns:a16="http://schemas.microsoft.com/office/drawing/2014/main" id="{343A6083-3A32-6F82-043C-4EE134E46E54}"/>
                      </a:ext>
                    </a:extLst>
                  </p:cNvPr>
                  <p:cNvSpPr>
                    <a:spLocks noChangeArrowheads="1"/>
                  </p:cNvSpPr>
                  <p:nvPr/>
                </p:nvSpPr>
                <p:spPr bwMode="auto">
                  <a:xfrm>
                    <a:off x="2300" y="3104"/>
                    <a:ext cx="136" cy="128"/>
                  </a:xfrm>
                  <a:prstGeom prst="octagon">
                    <a:avLst>
                      <a:gd name="adj" fmla="val 29287"/>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71" name="AutoShape 341">
                    <a:extLst>
                      <a:ext uri="{FF2B5EF4-FFF2-40B4-BE49-F238E27FC236}">
                        <a16:creationId xmlns:a16="http://schemas.microsoft.com/office/drawing/2014/main" id="{6AC4BFD0-363B-A9C8-BA04-BC3FAD79EE4B}"/>
                      </a:ext>
                    </a:extLst>
                  </p:cNvPr>
                  <p:cNvSpPr>
                    <a:spLocks noChangeArrowheads="1"/>
                  </p:cNvSpPr>
                  <p:nvPr/>
                </p:nvSpPr>
                <p:spPr bwMode="auto">
                  <a:xfrm>
                    <a:off x="2500" y="3216"/>
                    <a:ext cx="136" cy="128"/>
                  </a:xfrm>
                  <a:prstGeom prst="octagon">
                    <a:avLst>
                      <a:gd name="adj" fmla="val 29287"/>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72" name="AutoShape 342">
                    <a:extLst>
                      <a:ext uri="{FF2B5EF4-FFF2-40B4-BE49-F238E27FC236}">
                        <a16:creationId xmlns:a16="http://schemas.microsoft.com/office/drawing/2014/main" id="{02D1A57B-EC1D-8F4F-A862-95BFFE7374C0}"/>
                      </a:ext>
                    </a:extLst>
                  </p:cNvPr>
                  <p:cNvSpPr>
                    <a:spLocks noChangeArrowheads="1"/>
                  </p:cNvSpPr>
                  <p:nvPr/>
                </p:nvSpPr>
                <p:spPr bwMode="auto">
                  <a:xfrm>
                    <a:off x="2796" y="3184"/>
                    <a:ext cx="136" cy="128"/>
                  </a:xfrm>
                  <a:prstGeom prst="octagon">
                    <a:avLst>
                      <a:gd name="adj" fmla="val 29287"/>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73" name="AutoShape 343">
                    <a:extLst>
                      <a:ext uri="{FF2B5EF4-FFF2-40B4-BE49-F238E27FC236}">
                        <a16:creationId xmlns:a16="http://schemas.microsoft.com/office/drawing/2014/main" id="{AC37BAFA-79EF-0258-68FC-77CB92A45587}"/>
                      </a:ext>
                    </a:extLst>
                  </p:cNvPr>
                  <p:cNvSpPr>
                    <a:spLocks noChangeArrowheads="1"/>
                  </p:cNvSpPr>
                  <p:nvPr/>
                </p:nvSpPr>
                <p:spPr bwMode="auto">
                  <a:xfrm>
                    <a:off x="2992" y="2892"/>
                    <a:ext cx="136" cy="128"/>
                  </a:xfrm>
                  <a:prstGeom prst="octagon">
                    <a:avLst>
                      <a:gd name="adj" fmla="val 29287"/>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74" name="AutoShape 344">
                    <a:extLst>
                      <a:ext uri="{FF2B5EF4-FFF2-40B4-BE49-F238E27FC236}">
                        <a16:creationId xmlns:a16="http://schemas.microsoft.com/office/drawing/2014/main" id="{78B05E1E-80AC-CB86-9605-213E06B26959}"/>
                      </a:ext>
                    </a:extLst>
                  </p:cNvPr>
                  <p:cNvSpPr>
                    <a:spLocks noChangeArrowheads="1"/>
                  </p:cNvSpPr>
                  <p:nvPr/>
                </p:nvSpPr>
                <p:spPr bwMode="auto">
                  <a:xfrm>
                    <a:off x="2784" y="2980"/>
                    <a:ext cx="136" cy="128"/>
                  </a:xfrm>
                  <a:prstGeom prst="octagon">
                    <a:avLst>
                      <a:gd name="adj" fmla="val 29287"/>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75" name="AutoShape 345">
                    <a:extLst>
                      <a:ext uri="{FF2B5EF4-FFF2-40B4-BE49-F238E27FC236}">
                        <a16:creationId xmlns:a16="http://schemas.microsoft.com/office/drawing/2014/main" id="{8749F983-B012-020C-B79B-AE72EB7754B5}"/>
                      </a:ext>
                    </a:extLst>
                  </p:cNvPr>
                  <p:cNvSpPr>
                    <a:spLocks noChangeArrowheads="1"/>
                  </p:cNvSpPr>
                  <p:nvPr/>
                </p:nvSpPr>
                <p:spPr bwMode="auto">
                  <a:xfrm>
                    <a:off x="2512" y="3004"/>
                    <a:ext cx="136" cy="128"/>
                  </a:xfrm>
                  <a:prstGeom prst="octagon">
                    <a:avLst>
                      <a:gd name="adj" fmla="val 29287"/>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476" name="AutoShape 346">
                    <a:extLst>
                      <a:ext uri="{FF2B5EF4-FFF2-40B4-BE49-F238E27FC236}">
                        <a16:creationId xmlns:a16="http://schemas.microsoft.com/office/drawing/2014/main" id="{20C151D2-25B2-1412-8526-B4C7396888CC}"/>
                      </a:ext>
                    </a:extLst>
                  </p:cNvPr>
                  <p:cNvSpPr>
                    <a:spLocks noChangeArrowheads="1"/>
                  </p:cNvSpPr>
                  <p:nvPr/>
                </p:nvSpPr>
                <p:spPr bwMode="auto">
                  <a:xfrm>
                    <a:off x="2172" y="2816"/>
                    <a:ext cx="136" cy="128"/>
                  </a:xfrm>
                  <a:prstGeom prst="octagon">
                    <a:avLst>
                      <a:gd name="adj" fmla="val 29287"/>
                    </a:avLst>
                  </a:prstGeom>
                  <a:solidFill>
                    <a:srgbClr val="33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grpSp>
          <p:sp>
            <p:nvSpPr>
              <p:cNvPr id="16402" name="244 CuadroTexto">
                <a:extLst>
                  <a:ext uri="{FF2B5EF4-FFF2-40B4-BE49-F238E27FC236}">
                    <a16:creationId xmlns:a16="http://schemas.microsoft.com/office/drawing/2014/main" id="{0C051F90-23CA-1C29-0164-24A2AB4A0450}"/>
                  </a:ext>
                </a:extLst>
              </p:cNvPr>
              <p:cNvSpPr txBox="1">
                <a:spLocks noChangeArrowheads="1"/>
              </p:cNvSpPr>
              <p:nvPr/>
            </p:nvSpPr>
            <p:spPr bwMode="auto">
              <a:xfrm>
                <a:off x="7438585" y="2561769"/>
                <a:ext cx="15820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GB" altLang="en-US" sz="1400" b="1"/>
                  <a:t>polluted clouds</a:t>
                </a:r>
              </a:p>
            </p:txBody>
          </p:sp>
        </p:grpSp>
        <p:sp>
          <p:nvSpPr>
            <p:cNvPr id="16400" name="246 Rectángulo">
              <a:extLst>
                <a:ext uri="{FF2B5EF4-FFF2-40B4-BE49-F238E27FC236}">
                  <a16:creationId xmlns:a16="http://schemas.microsoft.com/office/drawing/2014/main" id="{B51D3E95-8811-A52E-F976-B225670BE4E3}"/>
                </a:ext>
              </a:extLst>
            </p:cNvPr>
            <p:cNvSpPr>
              <a:spLocks noChangeArrowheads="1"/>
            </p:cNvSpPr>
            <p:nvPr/>
          </p:nvSpPr>
          <p:spPr bwMode="auto">
            <a:xfrm>
              <a:off x="7128792" y="3302393"/>
              <a:ext cx="1672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GB" altLang="en-US" b="1" i="1">
                  <a:solidFill>
                    <a:srgbClr val="0000FF"/>
                  </a:solidFill>
                </a:rPr>
                <a:t>inhibited rain</a:t>
              </a:r>
            </a:p>
          </p:txBody>
        </p:sp>
      </p:grpSp>
      <p:grpSp>
        <p:nvGrpSpPr>
          <p:cNvPr id="18" name="250 Grupo">
            <a:extLst>
              <a:ext uri="{FF2B5EF4-FFF2-40B4-BE49-F238E27FC236}">
                <a16:creationId xmlns:a16="http://schemas.microsoft.com/office/drawing/2014/main" id="{6576FFE2-DA22-889E-7024-DD5A8C220496}"/>
              </a:ext>
            </a:extLst>
          </p:cNvPr>
          <p:cNvGrpSpPr>
            <a:grpSpLocks/>
          </p:cNvGrpSpPr>
          <p:nvPr/>
        </p:nvGrpSpPr>
        <p:grpSpPr bwMode="auto">
          <a:xfrm>
            <a:off x="7620001" y="3602038"/>
            <a:ext cx="3573463" cy="774700"/>
            <a:chOff x="6027039" y="3616779"/>
            <a:chExt cx="3574165" cy="773980"/>
          </a:xfrm>
        </p:grpSpPr>
        <p:sp>
          <p:nvSpPr>
            <p:cNvPr id="16395" name="Text Box 426">
              <a:extLst>
                <a:ext uri="{FF2B5EF4-FFF2-40B4-BE49-F238E27FC236}">
                  <a16:creationId xmlns:a16="http://schemas.microsoft.com/office/drawing/2014/main" id="{4E86C112-0A41-A204-F6C8-47A5DC3E3166}"/>
                </a:ext>
              </a:extLst>
            </p:cNvPr>
            <p:cNvSpPr txBox="1">
              <a:spLocks noChangeArrowheads="1"/>
            </p:cNvSpPr>
            <p:nvPr/>
          </p:nvSpPr>
          <p:spPr bwMode="auto">
            <a:xfrm>
              <a:off x="6146802" y="3616779"/>
              <a:ext cx="34471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GB" altLang="en-US" sz="1600" b="1">
                  <a:solidFill>
                    <a:srgbClr val="0000FF"/>
                  </a:solidFill>
                </a:rPr>
                <a:t>increase in life time of clouds</a:t>
              </a:r>
            </a:p>
          </p:txBody>
        </p:sp>
        <p:sp>
          <p:nvSpPr>
            <p:cNvPr id="16396" name="AutoShape 432">
              <a:extLst>
                <a:ext uri="{FF2B5EF4-FFF2-40B4-BE49-F238E27FC236}">
                  <a16:creationId xmlns:a16="http://schemas.microsoft.com/office/drawing/2014/main" id="{222CFB5A-4220-2A24-C842-614D21A84553}"/>
                </a:ext>
              </a:extLst>
            </p:cNvPr>
            <p:cNvSpPr>
              <a:spLocks/>
            </p:cNvSpPr>
            <p:nvPr/>
          </p:nvSpPr>
          <p:spPr bwMode="auto">
            <a:xfrm>
              <a:off x="6027039" y="3645581"/>
              <a:ext cx="159941" cy="693738"/>
            </a:xfrm>
            <a:prstGeom prst="leftBrace">
              <a:avLst>
                <a:gd name="adj1" fmla="val 39158"/>
                <a:gd name="adj2" fmla="val 50000"/>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6397" name="Text Box 426">
              <a:extLst>
                <a:ext uri="{FF2B5EF4-FFF2-40B4-BE49-F238E27FC236}">
                  <a16:creationId xmlns:a16="http://schemas.microsoft.com/office/drawing/2014/main" id="{3F46F7BB-D3C3-68D4-0429-B2A58E63A316}"/>
                </a:ext>
              </a:extLst>
            </p:cNvPr>
            <p:cNvSpPr txBox="1">
              <a:spLocks noChangeArrowheads="1"/>
            </p:cNvSpPr>
            <p:nvPr/>
          </p:nvSpPr>
          <p:spPr bwMode="auto">
            <a:xfrm>
              <a:off x="6154062" y="3812721"/>
              <a:ext cx="34471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GB" altLang="en-US" sz="1600" b="1">
                  <a:solidFill>
                    <a:srgbClr val="0000FF"/>
                  </a:solidFill>
                </a:rPr>
                <a:t>change of optical properties</a:t>
              </a:r>
            </a:p>
          </p:txBody>
        </p:sp>
        <p:sp>
          <p:nvSpPr>
            <p:cNvPr id="16398" name="Text Box 426">
              <a:extLst>
                <a:ext uri="{FF2B5EF4-FFF2-40B4-BE49-F238E27FC236}">
                  <a16:creationId xmlns:a16="http://schemas.microsoft.com/office/drawing/2014/main" id="{725C4C24-47EB-5DF6-BCA6-F6D6633BD557}"/>
                </a:ext>
              </a:extLst>
            </p:cNvPr>
            <p:cNvSpPr txBox="1">
              <a:spLocks noChangeArrowheads="1"/>
            </p:cNvSpPr>
            <p:nvPr/>
          </p:nvSpPr>
          <p:spPr bwMode="auto">
            <a:xfrm>
              <a:off x="6132294" y="4052205"/>
              <a:ext cx="34471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GB" altLang="en-US" sz="1600" b="1">
                  <a:solidFill>
                    <a:srgbClr val="0000FF"/>
                  </a:solidFill>
                </a:rPr>
                <a:t>change of optical properties</a:t>
              </a:r>
            </a:p>
          </p:txBody>
        </p:sp>
      </p:grpSp>
      <p:sp>
        <p:nvSpPr>
          <p:cNvPr id="252" name="Rectangle 211">
            <a:extLst>
              <a:ext uri="{FF2B5EF4-FFF2-40B4-BE49-F238E27FC236}">
                <a16:creationId xmlns:a16="http://schemas.microsoft.com/office/drawing/2014/main" id="{2AF259E9-63B6-C367-7A11-586C38CE0E6D}"/>
              </a:ext>
            </a:extLst>
          </p:cNvPr>
          <p:cNvSpPr>
            <a:spLocks noChangeArrowheads="1"/>
          </p:cNvSpPr>
          <p:nvPr/>
        </p:nvSpPr>
        <p:spPr bwMode="auto">
          <a:xfrm>
            <a:off x="681727" y="3515931"/>
            <a:ext cx="607303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en-US" sz="1600" b="1" dirty="0"/>
              <a:t>Anthropogenic aerosols effects on water clouds cause an indirect cloud albedo effect (referred to as the first indirect effect), which has a best estimate for the first time of –0.7 [–0.3 to –1.8] W m</a:t>
            </a:r>
            <a:r>
              <a:rPr lang="en-US" altLang="en-US" sz="1600" b="1" baseline="30000" dirty="0"/>
              <a:t>–2</a:t>
            </a:r>
            <a:r>
              <a:rPr lang="en-US" altLang="en-US" sz="1600" b="1" dirty="0"/>
              <a:t>,</a:t>
            </a:r>
            <a:r>
              <a:rPr lang="en-US" altLang="zh-CN" sz="1600" b="1" dirty="0">
                <a:ea typeface="SimSun" panose="02010600030101010101" pitchFamily="2" charset="-122"/>
              </a:rPr>
              <a:t> with a </a:t>
            </a:r>
            <a:r>
              <a:rPr lang="en-US" altLang="zh-CN" sz="1600" b="1" dirty="0">
                <a:solidFill>
                  <a:srgbClr val="FF0000"/>
                </a:solidFill>
                <a:ea typeface="SimSun" panose="02010600030101010101" pitchFamily="2" charset="-122"/>
              </a:rPr>
              <a:t>low level</a:t>
            </a:r>
            <a:r>
              <a:rPr lang="en-US" altLang="zh-CN" sz="1600" b="1" dirty="0">
                <a:solidFill>
                  <a:schemeClr val="bg2"/>
                </a:solidFill>
                <a:ea typeface="SimSun" panose="02010600030101010101" pitchFamily="2" charset="-122"/>
              </a:rPr>
              <a:t> </a:t>
            </a:r>
            <a:r>
              <a:rPr lang="en-US" altLang="zh-CN" sz="1600" b="1" dirty="0">
                <a:ea typeface="SimSun" panose="02010600030101010101" pitchFamily="2" charset="-122"/>
              </a:rPr>
              <a:t>of scientific understanding</a:t>
            </a:r>
            <a:endParaRPr lang="es-ES" alt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29FB52DE-D824-ED8A-3525-B74C26F1663F}"/>
              </a:ext>
            </a:extLst>
          </p:cNvPr>
          <p:cNvSpPr>
            <a:spLocks noChangeArrowheads="1"/>
          </p:cNvSpPr>
          <p:nvPr/>
        </p:nvSpPr>
        <p:spPr bwMode="auto">
          <a:xfrm>
            <a:off x="4068763" y="3952875"/>
            <a:ext cx="38227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lnSpc>
                <a:spcPct val="90000"/>
              </a:lnSpc>
              <a:spcBef>
                <a:spcPct val="20000"/>
              </a:spcBef>
            </a:pPr>
            <a:endParaRPr lang="en-US" altLang="en-US"/>
          </a:p>
          <a:p>
            <a:pPr eaLnBrk="1" hangingPunct="1">
              <a:lnSpc>
                <a:spcPct val="90000"/>
              </a:lnSpc>
              <a:spcBef>
                <a:spcPct val="20000"/>
              </a:spcBef>
            </a:pPr>
            <a:r>
              <a:rPr lang="en-US" altLang="en-US" sz="1600" b="1"/>
              <a:t>Improved  Weather and </a:t>
            </a:r>
          </a:p>
          <a:p>
            <a:pPr eaLnBrk="1" hangingPunct="1">
              <a:lnSpc>
                <a:spcPct val="90000"/>
              </a:lnSpc>
              <a:spcBef>
                <a:spcPct val="20000"/>
              </a:spcBef>
            </a:pPr>
            <a:r>
              <a:rPr lang="en-US" altLang="en-US" sz="1600" b="1"/>
              <a:t>Seasonal Climate prediction</a:t>
            </a:r>
          </a:p>
          <a:p>
            <a:pPr eaLnBrk="1" hangingPunct="1">
              <a:lnSpc>
                <a:spcPct val="90000"/>
              </a:lnSpc>
              <a:spcBef>
                <a:spcPct val="20000"/>
              </a:spcBef>
              <a:buFontTx/>
              <a:buChar char="•"/>
            </a:pPr>
            <a:endParaRPr lang="en-US" altLang="en-US" sz="1600" b="1"/>
          </a:p>
          <a:p>
            <a:pPr eaLnBrk="1" hangingPunct="1">
              <a:lnSpc>
                <a:spcPct val="90000"/>
              </a:lnSpc>
              <a:spcBef>
                <a:spcPct val="20000"/>
              </a:spcBef>
              <a:buFontTx/>
              <a:buChar char="•"/>
            </a:pPr>
            <a:endParaRPr lang="en-US" altLang="en-US"/>
          </a:p>
          <a:p>
            <a:pPr eaLnBrk="1" hangingPunct="1">
              <a:lnSpc>
                <a:spcPct val="90000"/>
              </a:lnSpc>
              <a:spcBef>
                <a:spcPct val="20000"/>
              </a:spcBef>
              <a:buFontTx/>
              <a:buChar char="•"/>
            </a:pPr>
            <a:endParaRPr lang="en-US" altLang="en-US"/>
          </a:p>
          <a:p>
            <a:pPr eaLnBrk="1" hangingPunct="1">
              <a:lnSpc>
                <a:spcPct val="90000"/>
              </a:lnSpc>
              <a:spcBef>
                <a:spcPct val="20000"/>
              </a:spcBef>
              <a:buFontTx/>
              <a:buChar char="•"/>
            </a:pPr>
            <a:endParaRPr lang="en-US" altLang="en-US"/>
          </a:p>
        </p:txBody>
      </p:sp>
      <p:pic>
        <p:nvPicPr>
          <p:cNvPr id="19459" name="Picture 6" descr="Chinese Farmer Minqin County 10 April 2006 trains halted">
            <a:extLst>
              <a:ext uri="{FF2B5EF4-FFF2-40B4-BE49-F238E27FC236}">
                <a16:creationId xmlns:a16="http://schemas.microsoft.com/office/drawing/2014/main" id="{EB29D270-9BC3-B7BE-4D7C-081320594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6" y="620714"/>
            <a:ext cx="2341563"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descr="00123f3c344705afe46b0a">
            <a:extLst>
              <a:ext uri="{FF2B5EF4-FFF2-40B4-BE49-F238E27FC236}">
                <a16:creationId xmlns:a16="http://schemas.microsoft.com/office/drawing/2014/main" id="{81C7384D-A720-9BE2-E3D9-51C43BC437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692150"/>
            <a:ext cx="214471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 descr="Picture2">
            <a:extLst>
              <a:ext uri="{FF2B5EF4-FFF2-40B4-BE49-F238E27FC236}">
                <a16:creationId xmlns:a16="http://schemas.microsoft.com/office/drawing/2014/main" id="{7F1FC52E-A4A3-96DD-9652-DE87FE83C7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3138" y="77789"/>
            <a:ext cx="2455862"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1" descr="Picture1">
            <a:extLst>
              <a:ext uri="{FF2B5EF4-FFF2-40B4-BE49-F238E27FC236}">
                <a16:creationId xmlns:a16="http://schemas.microsoft.com/office/drawing/2014/main" id="{972E3004-5A73-44D5-364C-7C5C7C5EAB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82076" y="1374776"/>
            <a:ext cx="210661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Line 12">
            <a:extLst>
              <a:ext uri="{FF2B5EF4-FFF2-40B4-BE49-F238E27FC236}">
                <a16:creationId xmlns:a16="http://schemas.microsoft.com/office/drawing/2014/main" id="{356E13C2-6E39-EDA7-2160-A70C81E31586}"/>
              </a:ext>
            </a:extLst>
          </p:cNvPr>
          <p:cNvSpPr>
            <a:spLocks noChangeShapeType="1"/>
          </p:cNvSpPr>
          <p:nvPr/>
        </p:nvSpPr>
        <p:spPr bwMode="auto">
          <a:xfrm>
            <a:off x="8982076" y="765176"/>
            <a:ext cx="701675"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9464" name="Picture 13">
            <a:extLst>
              <a:ext uri="{FF2B5EF4-FFF2-40B4-BE49-F238E27FC236}">
                <a16:creationId xmlns:a16="http://schemas.microsoft.com/office/drawing/2014/main" id="{7B51D74B-C443-A785-28A4-FFA02A526F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4464" y="2276476"/>
            <a:ext cx="24606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9465" name="Picture 23">
            <a:extLst>
              <a:ext uri="{FF2B5EF4-FFF2-40B4-BE49-F238E27FC236}">
                <a16:creationId xmlns:a16="http://schemas.microsoft.com/office/drawing/2014/main" id="{B641075B-2FB5-6A0E-50DE-E54955A276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2614" y="4365625"/>
            <a:ext cx="28463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4">
            <a:extLst>
              <a:ext uri="{FF2B5EF4-FFF2-40B4-BE49-F238E27FC236}">
                <a16:creationId xmlns:a16="http://schemas.microsoft.com/office/drawing/2014/main" id="{255E338A-97B4-CDFE-5E77-2E4B87A6C5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3076" y="5821364"/>
            <a:ext cx="168592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5">
            <a:extLst>
              <a:ext uri="{FF2B5EF4-FFF2-40B4-BE49-F238E27FC236}">
                <a16:creationId xmlns:a16="http://schemas.microsoft.com/office/drawing/2014/main" id="{BCDDA52D-BC26-8DF1-1932-9BB5A2D392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3814" y="2849564"/>
            <a:ext cx="2943225"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27">
            <a:extLst>
              <a:ext uri="{FF2B5EF4-FFF2-40B4-BE49-F238E27FC236}">
                <a16:creationId xmlns:a16="http://schemas.microsoft.com/office/drawing/2014/main" id="{99BFEBF2-CBC3-8E1C-2F6A-82F857084B12}"/>
              </a:ext>
            </a:extLst>
          </p:cNvPr>
          <p:cNvSpPr txBox="1">
            <a:spLocks noChangeArrowheads="1"/>
          </p:cNvSpPr>
          <p:nvPr/>
        </p:nvSpPr>
        <p:spPr bwMode="auto">
          <a:xfrm>
            <a:off x="3287713" y="836614"/>
            <a:ext cx="26146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sz="1400" b="1"/>
              <a:t>Human Health  </a:t>
            </a:r>
            <a:r>
              <a:rPr lang="en-US" altLang="en-US" sz="1400"/>
              <a:t>(Asthma, infections, Meningitis in Africa, Valley Fever in the America’s)</a:t>
            </a:r>
          </a:p>
          <a:p>
            <a:pPr eaLnBrk="1" hangingPunct="1">
              <a:spcBef>
                <a:spcPct val="50000"/>
              </a:spcBef>
            </a:pPr>
            <a:endParaRPr lang="es-ES" altLang="en-US" sz="1400"/>
          </a:p>
        </p:txBody>
      </p:sp>
      <p:sp>
        <p:nvSpPr>
          <p:cNvPr id="19469" name="Text Box 28">
            <a:extLst>
              <a:ext uri="{FF2B5EF4-FFF2-40B4-BE49-F238E27FC236}">
                <a16:creationId xmlns:a16="http://schemas.microsoft.com/office/drawing/2014/main" id="{0BC646B6-6B5B-04A1-2D4B-A2573C07EC73}"/>
              </a:ext>
            </a:extLst>
          </p:cNvPr>
          <p:cNvSpPr txBox="1">
            <a:spLocks noChangeArrowheads="1"/>
          </p:cNvSpPr>
          <p:nvPr/>
        </p:nvSpPr>
        <p:spPr bwMode="auto">
          <a:xfrm>
            <a:off x="5784851" y="2276476"/>
            <a:ext cx="24177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en-US" sz="1600" b="1"/>
              <a:t>Agriculture </a:t>
            </a:r>
            <a:r>
              <a:rPr lang="en-US" altLang="en-US" sz="1600"/>
              <a:t>(negative &amp; positive impacts)</a:t>
            </a:r>
            <a:endParaRPr lang="es-ES" altLang="en-US" sz="1600"/>
          </a:p>
        </p:txBody>
      </p:sp>
      <p:sp>
        <p:nvSpPr>
          <p:cNvPr id="19470" name="Text Box 29">
            <a:extLst>
              <a:ext uri="{FF2B5EF4-FFF2-40B4-BE49-F238E27FC236}">
                <a16:creationId xmlns:a16="http://schemas.microsoft.com/office/drawing/2014/main" id="{C4B2032C-CBC2-A7B6-8DCB-1A7F7870D476}"/>
              </a:ext>
            </a:extLst>
          </p:cNvPr>
          <p:cNvSpPr txBox="1">
            <a:spLocks noChangeArrowheads="1"/>
          </p:cNvSpPr>
          <p:nvPr/>
        </p:nvSpPr>
        <p:spPr bwMode="auto">
          <a:xfrm>
            <a:off x="7812089" y="3644900"/>
            <a:ext cx="36671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lnSpc>
                <a:spcPct val="90000"/>
              </a:lnSpc>
              <a:spcBef>
                <a:spcPct val="20000"/>
              </a:spcBef>
            </a:pPr>
            <a:r>
              <a:rPr lang="en-US" altLang="en-US" sz="1600" b="1"/>
              <a:t>Industry </a:t>
            </a:r>
            <a:r>
              <a:rPr lang="en-US" altLang="en-US" sz="1600"/>
              <a:t>(Semi-conductor, etc.)</a:t>
            </a:r>
            <a:endParaRPr lang="en-US" altLang="en-US" sz="1600" b="1"/>
          </a:p>
          <a:p>
            <a:pPr eaLnBrk="1" hangingPunct="1">
              <a:spcBef>
                <a:spcPct val="50000"/>
              </a:spcBef>
            </a:pPr>
            <a:r>
              <a:rPr lang="en-US" altLang="en-US" sz="1600" b="1"/>
              <a:t>Energy </a:t>
            </a:r>
            <a:r>
              <a:rPr lang="en-US" altLang="en-US" sz="1600"/>
              <a:t>(Thermal solar energy)</a:t>
            </a:r>
            <a:endParaRPr lang="es-ES" altLang="en-US" sz="1600"/>
          </a:p>
        </p:txBody>
      </p:sp>
      <p:sp>
        <p:nvSpPr>
          <p:cNvPr id="19471" name="Text Box 30">
            <a:extLst>
              <a:ext uri="{FF2B5EF4-FFF2-40B4-BE49-F238E27FC236}">
                <a16:creationId xmlns:a16="http://schemas.microsoft.com/office/drawing/2014/main" id="{475E9209-3504-73BE-F2B7-E5D3ACB885F4}"/>
              </a:ext>
            </a:extLst>
          </p:cNvPr>
          <p:cNvSpPr txBox="1">
            <a:spLocks noChangeArrowheads="1"/>
          </p:cNvSpPr>
          <p:nvPr/>
        </p:nvSpPr>
        <p:spPr bwMode="auto">
          <a:xfrm>
            <a:off x="5237163" y="5734051"/>
            <a:ext cx="2730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sz="1600" b="1"/>
              <a:t>Aviation </a:t>
            </a:r>
            <a:r>
              <a:rPr lang="en-US" altLang="en-US" sz="1600"/>
              <a:t>(air disasters)</a:t>
            </a:r>
            <a:r>
              <a:rPr lang="en-US" altLang="en-US" sz="1600" b="1"/>
              <a:t> </a:t>
            </a:r>
          </a:p>
          <a:p>
            <a:pPr eaLnBrk="1" hangingPunct="1"/>
            <a:r>
              <a:rPr lang="en-US" altLang="en-US" sz="1600" b="1"/>
              <a:t>Ground Transportation</a:t>
            </a:r>
            <a:endParaRPr lang="es-ES" altLang="en-US" sz="1600" b="1"/>
          </a:p>
        </p:txBody>
      </p:sp>
      <p:sp>
        <p:nvSpPr>
          <p:cNvPr id="19472" name="Text Box 31">
            <a:extLst>
              <a:ext uri="{FF2B5EF4-FFF2-40B4-BE49-F238E27FC236}">
                <a16:creationId xmlns:a16="http://schemas.microsoft.com/office/drawing/2014/main" id="{67F67757-5C36-4223-2749-900C3371D0B6}"/>
              </a:ext>
            </a:extLst>
          </p:cNvPr>
          <p:cNvSpPr txBox="1">
            <a:spLocks noChangeArrowheads="1"/>
          </p:cNvSpPr>
          <p:nvPr/>
        </p:nvSpPr>
        <p:spPr bwMode="auto">
          <a:xfrm>
            <a:off x="8748713" y="2416176"/>
            <a:ext cx="253365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lnSpc>
                <a:spcPct val="90000"/>
              </a:lnSpc>
              <a:spcBef>
                <a:spcPct val="20000"/>
              </a:spcBef>
            </a:pPr>
            <a:r>
              <a:rPr lang="en-US" altLang="en-US" sz="1600" b="1"/>
              <a:t>Marine productivity </a:t>
            </a:r>
            <a:r>
              <a:rPr lang="en-US" altLang="en-US"/>
              <a:t>(negative &amp; positive impacts)</a:t>
            </a:r>
            <a:endParaRPr lang="es-ES" altLang="en-US"/>
          </a:p>
          <a:p>
            <a:pPr eaLnBrk="1" hangingPunct="1">
              <a:lnSpc>
                <a:spcPct val="90000"/>
              </a:lnSpc>
              <a:spcBef>
                <a:spcPct val="20000"/>
              </a:spcBef>
            </a:pPr>
            <a:endParaRPr lang="en-US" altLang="en-US" sz="1600" b="1"/>
          </a:p>
          <a:p>
            <a:pPr eaLnBrk="1" hangingPunct="1">
              <a:spcBef>
                <a:spcPct val="50000"/>
              </a:spcBef>
            </a:pPr>
            <a:endParaRPr lang="es-ES" altLang="en-US" sz="1600"/>
          </a:p>
        </p:txBody>
      </p:sp>
      <p:pic>
        <p:nvPicPr>
          <p:cNvPr id="19473" name="Picture 32">
            <a:extLst>
              <a:ext uri="{FF2B5EF4-FFF2-40B4-BE49-F238E27FC236}">
                <a16:creationId xmlns:a16="http://schemas.microsoft.com/office/drawing/2014/main" id="{4DCCCA81-2A0B-9B02-4D5A-84D432FFD1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43289" y="5084763"/>
            <a:ext cx="1646237"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21" descr="kuwait-sandstorm">
            <a:extLst>
              <a:ext uri="{FF2B5EF4-FFF2-40B4-BE49-F238E27FC236}">
                <a16:creationId xmlns:a16="http://schemas.microsoft.com/office/drawing/2014/main" id="{435C94A1-51F2-23A5-75F1-5EEBD951793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5229225"/>
            <a:ext cx="2338388" cy="1379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p:nvPr>
        </p:nvSpPr>
        <p:spPr>
          <a:xfrm>
            <a:off x="648929" y="976639"/>
            <a:ext cx="11300316" cy="1907238"/>
          </a:xfrm>
        </p:spPr>
        <p:txBody>
          <a:bodyPr/>
          <a:lstStyle/>
          <a:p>
            <a:pPr marL="0" indent="0">
              <a:buNone/>
            </a:pPr>
            <a:r>
              <a:rPr lang="en-US" sz="2000" b="1" dirty="0">
                <a:solidFill>
                  <a:srgbClr val="FF0000"/>
                </a:solidFill>
              </a:rPr>
              <a:t>The Role Of The Wind </a:t>
            </a:r>
          </a:p>
          <a:p>
            <a:r>
              <a:rPr lang="en-US" sz="2000" spc="-1" dirty="0">
                <a:solidFill>
                  <a:srgbClr val="000000"/>
                </a:solidFill>
                <a:latin typeface="Times New Roman" panose="02020603050405020304" pitchFamily="18" charset="0"/>
                <a:cs typeface="Times New Roman" panose="02020603050405020304" pitchFamily="18" charset="0"/>
              </a:rPr>
              <a:t>The wind speed plays a role in diluting pollution. </a:t>
            </a:r>
          </a:p>
          <a:p>
            <a:r>
              <a:rPr lang="en-US" sz="2000" spc="-1" dirty="0">
                <a:solidFill>
                  <a:srgbClr val="000000"/>
                </a:solidFill>
                <a:latin typeface="Times New Roman" panose="02020603050405020304" pitchFamily="18" charset="0"/>
                <a:cs typeface="Times New Roman" panose="02020603050405020304" pitchFamily="18" charset="0"/>
              </a:rPr>
              <a:t>The wind speed determines how quickly the pollutants mix with the surrounding air and, of course, how fast they move away from their source. </a:t>
            </a:r>
          </a:p>
          <a:p>
            <a:r>
              <a:rPr lang="en-US" sz="2000" spc="-1" dirty="0">
                <a:solidFill>
                  <a:srgbClr val="000000"/>
                </a:solidFill>
                <a:latin typeface="Times New Roman" panose="02020603050405020304" pitchFamily="18" charset="0"/>
                <a:cs typeface="Times New Roman" panose="02020603050405020304" pitchFamily="18" charset="0"/>
              </a:rPr>
              <a:t>Turbulent air produces swirling eddies that dilute the pollutants by mixing them with the cleaner surrounding air. </a:t>
            </a:r>
          </a:p>
        </p:txBody>
      </p:sp>
      <p:sp>
        <p:nvSpPr>
          <p:cNvPr id="2" name="Title 1"/>
          <p:cNvSpPr>
            <a:spLocks noGrp="1"/>
          </p:cNvSpPr>
          <p:nvPr>
            <p:ph type="title"/>
          </p:nvPr>
        </p:nvSpPr>
        <p:spPr>
          <a:xfrm>
            <a:off x="2562370" y="362064"/>
            <a:ext cx="10364040" cy="614575"/>
          </a:xfrm>
        </p:spPr>
        <p:txBody>
          <a:bodyPr/>
          <a:lstStyle/>
          <a:p>
            <a:r>
              <a:rPr lang="en-US" dirty="0"/>
              <a:t>Factors That Affect Air Pollution</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1907317" y="2735402"/>
            <a:ext cx="8003598" cy="3391825"/>
          </a:xfrm>
          <a:prstGeom prst="rect">
            <a:avLst/>
          </a:prstGeom>
        </p:spPr>
      </p:pic>
    </p:spTree>
    <p:extLst>
      <p:ext uri="{BB962C8B-B14F-4D97-AF65-F5344CB8AC3E}">
        <p14:creationId xmlns:p14="http://schemas.microsoft.com/office/powerpoint/2010/main" val="1888458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p:nvPr>
        </p:nvSpPr>
        <p:spPr>
          <a:xfrm>
            <a:off x="412034" y="1061026"/>
            <a:ext cx="6523338" cy="5550789"/>
          </a:xfrm>
        </p:spPr>
        <p:txBody>
          <a:bodyPr/>
          <a:lstStyle/>
          <a:p>
            <a:pPr>
              <a:lnSpc>
                <a:spcPct val="100000"/>
              </a:lnSpc>
            </a:pPr>
            <a:r>
              <a:rPr lang="en-US" sz="2000" b="1" dirty="0">
                <a:solidFill>
                  <a:srgbClr val="FF0000"/>
                </a:solidFill>
              </a:rPr>
              <a:t>The Role Of Stability And Inversions</a:t>
            </a:r>
          </a:p>
          <a:p>
            <a:pPr marL="342900" indent="-342900">
              <a:lnSpc>
                <a:spcPct val="100000"/>
              </a:lnSpc>
              <a:buFont typeface="Arial" panose="020B0604020202020204" pitchFamily="34" charset="0"/>
              <a:buChar char="•"/>
            </a:pPr>
            <a:r>
              <a:rPr lang="en-US" sz="2000" spc="-1" dirty="0">
                <a:solidFill>
                  <a:srgbClr val="000000"/>
                </a:solidFill>
                <a:latin typeface="Times New Roman" panose="02020603050405020304" pitchFamily="18" charset="0"/>
                <a:cs typeface="Times New Roman" panose="02020603050405020304" pitchFamily="18" charset="0"/>
              </a:rPr>
              <a:t>An unstable atmosphere favors vertical air currents, whereas a stable atmosphere strongly resists upward vertical motions. </a:t>
            </a:r>
          </a:p>
          <a:p>
            <a:pPr marL="342900" indent="-342900">
              <a:lnSpc>
                <a:spcPct val="100000"/>
              </a:lnSpc>
              <a:buFont typeface="Arial" panose="020B0604020202020204" pitchFamily="34" charset="0"/>
              <a:buChar char="•"/>
            </a:pPr>
            <a:endParaRPr lang="en-US" sz="2000" spc="-1" dirty="0">
              <a:solidFill>
                <a:srgbClr val="000000"/>
              </a:solidFill>
              <a:latin typeface="Times New Roman" panose="02020603050405020304" pitchFamily="18" charset="0"/>
              <a:cs typeface="Times New Roman" panose="02020603050405020304" pitchFamily="18" charset="0"/>
            </a:endParaRPr>
          </a:p>
          <a:p>
            <a:pPr marL="342900" indent="-342900">
              <a:lnSpc>
                <a:spcPct val="100000"/>
              </a:lnSpc>
              <a:buFont typeface="Arial" panose="020B0604020202020204" pitchFamily="34" charset="0"/>
              <a:buChar char="•"/>
            </a:pPr>
            <a:r>
              <a:rPr lang="en-US" sz="2000" spc="-1" dirty="0">
                <a:solidFill>
                  <a:srgbClr val="000000"/>
                </a:solidFill>
                <a:latin typeface="Times New Roman" panose="02020603050405020304" pitchFamily="18" charset="0"/>
                <a:cs typeface="Times New Roman" panose="02020603050405020304" pitchFamily="18" charset="0"/>
              </a:rPr>
              <a:t>Consequently, smoke emitted into a stable atmosphere tends to spread horizontally, rather than mix vertically.</a:t>
            </a:r>
          </a:p>
          <a:p>
            <a:pPr marL="342900" indent="-342900">
              <a:lnSpc>
                <a:spcPct val="100000"/>
              </a:lnSpc>
              <a:buFont typeface="Arial" panose="020B0604020202020204" pitchFamily="34" charset="0"/>
              <a:buChar char="•"/>
            </a:pPr>
            <a:endParaRPr lang="en-US" sz="2000" spc="-1" dirty="0">
              <a:solidFill>
                <a:srgbClr val="000000"/>
              </a:solidFill>
              <a:latin typeface="Times New Roman" panose="02020603050405020304" pitchFamily="18" charset="0"/>
              <a:cs typeface="Times New Roman" panose="02020603050405020304" pitchFamily="18" charset="0"/>
            </a:endParaRPr>
          </a:p>
          <a:p>
            <a:pPr marL="342900" indent="-342900">
              <a:lnSpc>
                <a:spcPct val="100000"/>
              </a:lnSpc>
              <a:buFont typeface="Arial" panose="020B0604020202020204" pitchFamily="34" charset="0"/>
              <a:buChar char="•"/>
            </a:pPr>
            <a:r>
              <a:rPr lang="en-US" sz="2000" spc="-1" dirty="0">
                <a:solidFill>
                  <a:srgbClr val="000000"/>
                </a:solidFill>
                <a:latin typeface="Times New Roman" panose="02020603050405020304" pitchFamily="18" charset="0"/>
                <a:cs typeface="Times New Roman" panose="02020603050405020304" pitchFamily="18" charset="0"/>
              </a:rPr>
              <a:t>The stability of the atmosphere is determined by the way the air temperature changes with height (the lapse rate). </a:t>
            </a:r>
          </a:p>
          <a:p>
            <a:pPr marL="342900" indent="-342900">
              <a:lnSpc>
                <a:spcPct val="100000"/>
              </a:lnSpc>
              <a:buFont typeface="Arial" panose="020B0604020202020204" pitchFamily="34" charset="0"/>
              <a:buChar char="•"/>
            </a:pPr>
            <a:endParaRPr lang="en-US" sz="2000" spc="-1" dirty="0">
              <a:solidFill>
                <a:srgbClr val="000000"/>
              </a:solidFill>
              <a:latin typeface="Times New Roman" panose="02020603050405020304" pitchFamily="18" charset="0"/>
              <a:cs typeface="Times New Roman" panose="02020603050405020304" pitchFamily="18" charset="0"/>
            </a:endParaRPr>
          </a:p>
          <a:p>
            <a:pPr marL="342900" indent="-342900">
              <a:lnSpc>
                <a:spcPct val="100000"/>
              </a:lnSpc>
              <a:buFont typeface="Arial" panose="020B0604020202020204" pitchFamily="34" charset="0"/>
              <a:buChar char="•"/>
            </a:pPr>
            <a:r>
              <a:rPr lang="en-US" sz="2000" spc="-1" dirty="0">
                <a:solidFill>
                  <a:srgbClr val="000000"/>
                </a:solidFill>
                <a:latin typeface="Times New Roman" panose="02020603050405020304" pitchFamily="18" charset="0"/>
                <a:cs typeface="Times New Roman" panose="02020603050405020304" pitchFamily="18" charset="0"/>
              </a:rPr>
              <a:t>When the air temperature decreases rapidly as we move up into the atmosphere, the atmosphere tends to be more unstable and pollutants tend to be mixed vertically. </a:t>
            </a:r>
          </a:p>
          <a:p>
            <a:pPr marL="342900" indent="-342900">
              <a:lnSpc>
                <a:spcPct val="100000"/>
              </a:lnSpc>
              <a:buFont typeface="Arial" panose="020B0604020202020204" pitchFamily="34" charset="0"/>
              <a:buChar char="•"/>
            </a:pPr>
            <a:endParaRPr lang="en-US" sz="2000" spc="-1" dirty="0">
              <a:solidFill>
                <a:srgbClr val="000000"/>
              </a:solidFill>
              <a:latin typeface="Times New Roman" panose="02020603050405020304" pitchFamily="18" charset="0"/>
              <a:cs typeface="Times New Roman" panose="02020603050405020304" pitchFamily="18" charset="0"/>
            </a:endParaRPr>
          </a:p>
          <a:p>
            <a:pPr marL="342900" indent="-342900">
              <a:lnSpc>
                <a:spcPct val="100000"/>
              </a:lnSpc>
              <a:buFont typeface="Arial" panose="020B0604020202020204" pitchFamily="34" charset="0"/>
              <a:buChar char="•"/>
            </a:pPr>
            <a:r>
              <a:rPr lang="en-US" sz="2000" spc="-1" dirty="0">
                <a:solidFill>
                  <a:srgbClr val="000000"/>
                </a:solidFill>
                <a:latin typeface="Times New Roman" panose="02020603050405020304" pitchFamily="18" charset="0"/>
                <a:cs typeface="Times New Roman" panose="02020603050405020304" pitchFamily="18" charset="0"/>
              </a:rPr>
              <a:t>If the air temperature either decreases quite slowly as we ascend, or actually increases with height (inversion), the atmosphere is stable. Hence, the inversion acts like a lid on vertical air motions.</a:t>
            </a:r>
          </a:p>
        </p:txBody>
      </p:sp>
      <p:sp>
        <p:nvSpPr>
          <p:cNvPr id="2" name="Title 1"/>
          <p:cNvSpPr>
            <a:spLocks noGrp="1"/>
          </p:cNvSpPr>
          <p:nvPr>
            <p:ph type="title"/>
          </p:nvPr>
        </p:nvSpPr>
        <p:spPr>
          <a:xfrm>
            <a:off x="2562370" y="362064"/>
            <a:ext cx="10364040" cy="614575"/>
          </a:xfrm>
        </p:spPr>
        <p:txBody>
          <a:bodyPr/>
          <a:lstStyle/>
          <a:p>
            <a:r>
              <a:rPr lang="en-US" dirty="0"/>
              <a:t>Factors That Affect Air Pollution</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130263" y="1827069"/>
            <a:ext cx="4775056" cy="2899552"/>
          </a:xfrm>
          <a:prstGeom prst="rect">
            <a:avLst/>
          </a:prstGeom>
        </p:spPr>
      </p:pic>
    </p:spTree>
    <p:extLst>
      <p:ext uri="{BB962C8B-B14F-4D97-AF65-F5344CB8AC3E}">
        <p14:creationId xmlns:p14="http://schemas.microsoft.com/office/powerpoint/2010/main" val="105110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p:nvPr>
        </p:nvSpPr>
        <p:spPr>
          <a:xfrm>
            <a:off x="334292" y="1256237"/>
            <a:ext cx="6368168" cy="5003886"/>
          </a:xfrm>
        </p:spPr>
        <p:txBody>
          <a:bodyPr/>
          <a:lstStyle/>
          <a:p>
            <a:r>
              <a:rPr lang="en-US" sz="2000" b="1" dirty="0">
                <a:solidFill>
                  <a:srgbClr val="FF0000"/>
                </a:solidFill>
              </a:rPr>
              <a:t>The Role Of Stability And Inversions:</a:t>
            </a:r>
          </a:p>
          <a:p>
            <a:endParaRPr lang="en-US" sz="2000" b="1" dirty="0">
              <a:solidFill>
                <a:srgbClr val="FF0000"/>
              </a:solidFill>
            </a:endParaRPr>
          </a:p>
          <a:p>
            <a:pPr marL="342900" indent="-342900">
              <a:buFont typeface="Arial" panose="020B0604020202020204" pitchFamily="34" charset="0"/>
              <a:buChar char="•"/>
            </a:pPr>
            <a:r>
              <a:rPr lang="en-US" sz="2000" spc="-1" dirty="0">
                <a:solidFill>
                  <a:srgbClr val="000000"/>
                </a:solidFill>
                <a:latin typeface="Times New Roman" panose="02020603050405020304" pitchFamily="18" charset="0"/>
                <a:cs typeface="Times New Roman" panose="02020603050405020304" pitchFamily="18" charset="0"/>
              </a:rPr>
              <a:t> The radiation (or surface) inversion forms during the night and early morning hours when the sky is clear and the winds are light, especially during the winter.</a:t>
            </a:r>
          </a:p>
          <a:p>
            <a:endParaRPr lang="en-US" sz="2000" spc="-1"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spc="-1" dirty="0">
                <a:solidFill>
                  <a:srgbClr val="000000"/>
                </a:solidFill>
                <a:latin typeface="Times New Roman" panose="02020603050405020304" pitchFamily="18" charset="0"/>
                <a:cs typeface="Times New Roman" panose="02020603050405020304" pitchFamily="18" charset="0"/>
              </a:rPr>
              <a:t>Within the inversion layer, the smoke from the shorter stacks does not rise very high, but spreads out, contaminating the area around it. </a:t>
            </a:r>
          </a:p>
          <a:p>
            <a:pPr marL="342900" indent="-342900">
              <a:buFont typeface="Arial" panose="020B0604020202020204" pitchFamily="34" charset="0"/>
              <a:buChar char="•"/>
            </a:pPr>
            <a:endParaRPr lang="en-US" sz="2000" spc="-1"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spc="-1" dirty="0">
                <a:solidFill>
                  <a:srgbClr val="000000"/>
                </a:solidFill>
                <a:latin typeface="Times New Roman" panose="02020603050405020304" pitchFamily="18" charset="0"/>
                <a:cs typeface="Times New Roman" panose="02020603050405020304" pitchFamily="18" charset="0"/>
              </a:rPr>
              <a:t>In the relatively unstable air above the inversion, smoke from the taller stack is able to rise and become dispersed. </a:t>
            </a:r>
          </a:p>
          <a:p>
            <a:pPr marL="342900" indent="-342900">
              <a:buFont typeface="Arial" panose="020B0604020202020204" pitchFamily="34" charset="0"/>
              <a:buChar char="•"/>
            </a:pPr>
            <a:endParaRPr lang="en-US" sz="2000" spc="-1"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spc="-1" dirty="0">
                <a:solidFill>
                  <a:srgbClr val="000000"/>
                </a:solidFill>
                <a:latin typeface="Times New Roman" panose="02020603050405020304" pitchFamily="18" charset="0"/>
                <a:cs typeface="Times New Roman" panose="02020603050405020304" pitchFamily="18" charset="0"/>
              </a:rPr>
              <a:t>In fact, taller chimneys disperse pollutants better than shorter ones even in the absence of a surface inversion because the taller chimneys are able to mix pollutants throughout a  greater volume of air.</a:t>
            </a:r>
          </a:p>
        </p:txBody>
      </p:sp>
      <p:sp>
        <p:nvSpPr>
          <p:cNvPr id="2" name="Title 1"/>
          <p:cNvSpPr>
            <a:spLocks noGrp="1"/>
          </p:cNvSpPr>
          <p:nvPr>
            <p:ph type="title"/>
          </p:nvPr>
        </p:nvSpPr>
        <p:spPr>
          <a:xfrm>
            <a:off x="2562370" y="362064"/>
            <a:ext cx="10364040" cy="614575"/>
          </a:xfrm>
        </p:spPr>
        <p:txBody>
          <a:bodyPr/>
          <a:lstStyle/>
          <a:p>
            <a:r>
              <a:rPr lang="en-US" dirty="0"/>
              <a:t>Factors That Affect Air Pollution</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Lst>
          </a:blip>
          <a:stretch>
            <a:fillRect/>
          </a:stretch>
        </p:blipFill>
        <p:spPr>
          <a:xfrm>
            <a:off x="6702460" y="1513618"/>
            <a:ext cx="5255771" cy="3363182"/>
          </a:xfrm>
          <a:prstGeom prst="rect">
            <a:avLst/>
          </a:prstGeom>
        </p:spPr>
      </p:pic>
    </p:spTree>
    <p:extLst>
      <p:ext uri="{BB962C8B-B14F-4D97-AF65-F5344CB8AC3E}">
        <p14:creationId xmlns:p14="http://schemas.microsoft.com/office/powerpoint/2010/main" val="3169713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8F92-E85A-3097-7CEA-1F80366231F9}"/>
              </a:ext>
            </a:extLst>
          </p:cNvPr>
          <p:cNvSpPr>
            <a:spLocks noGrp="1"/>
          </p:cNvSpPr>
          <p:nvPr>
            <p:ph type="title"/>
          </p:nvPr>
        </p:nvSpPr>
        <p:spPr>
          <a:xfrm>
            <a:off x="1143000" y="609600"/>
            <a:ext cx="9710530" cy="636104"/>
          </a:xfrm>
        </p:spPr>
        <p:txBody>
          <a:bodyPr>
            <a:normAutofit fontScale="90000"/>
          </a:bodyPr>
          <a:lstStyle/>
          <a:p>
            <a:r>
              <a:rPr lang="en-GB" altLang="en-US" sz="3700" b="1" dirty="0">
                <a:solidFill>
                  <a:srgbClr val="C00000"/>
                </a:solidFill>
              </a:rPr>
              <a:t>What property of </a:t>
            </a:r>
            <a:r>
              <a:rPr lang="en-GB" altLang="en-US" sz="3700" b="1" u="sng" dirty="0">
                <a:solidFill>
                  <a:srgbClr val="C00000"/>
                </a:solidFill>
              </a:rPr>
              <a:t>aerosols </a:t>
            </a:r>
            <a:r>
              <a:rPr lang="en-GB" altLang="en-US" sz="3700" b="1" dirty="0">
                <a:solidFill>
                  <a:srgbClr val="C00000"/>
                </a:solidFill>
              </a:rPr>
              <a:t>we want to measure ?</a:t>
            </a:r>
            <a:endParaRPr lang="en-US" dirty="0"/>
          </a:p>
        </p:txBody>
      </p:sp>
      <p:pic>
        <p:nvPicPr>
          <p:cNvPr id="27650" name="Picture 3">
            <a:extLst>
              <a:ext uri="{FF2B5EF4-FFF2-40B4-BE49-F238E27FC236}">
                <a16:creationId xmlns:a16="http://schemas.microsoft.com/office/drawing/2014/main" id="{8C9CF078-89F5-EC18-962C-BDEB837C6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23" y="1733961"/>
            <a:ext cx="6963267" cy="369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5" name="10 Grupo">
            <a:extLst>
              <a:ext uri="{FF2B5EF4-FFF2-40B4-BE49-F238E27FC236}">
                <a16:creationId xmlns:a16="http://schemas.microsoft.com/office/drawing/2014/main" id="{40EB9BD8-2CD7-8089-72F0-8796E03CDE49}"/>
              </a:ext>
            </a:extLst>
          </p:cNvPr>
          <p:cNvGrpSpPr>
            <a:grpSpLocks/>
          </p:cNvGrpSpPr>
          <p:nvPr/>
        </p:nvGrpSpPr>
        <p:grpSpPr bwMode="auto">
          <a:xfrm>
            <a:off x="7972781" y="2641878"/>
            <a:ext cx="3841317" cy="2926244"/>
            <a:chOff x="5910263" y="958850"/>
            <a:chExt cx="2811044" cy="1713348"/>
          </a:xfrm>
        </p:grpSpPr>
        <p:sp>
          <p:nvSpPr>
            <p:cNvPr id="27659" name="23 Rectángulo">
              <a:extLst>
                <a:ext uri="{FF2B5EF4-FFF2-40B4-BE49-F238E27FC236}">
                  <a16:creationId xmlns:a16="http://schemas.microsoft.com/office/drawing/2014/main" id="{2E951EF3-E5DB-DB53-4688-573C616A6DE1}"/>
                </a:ext>
              </a:extLst>
            </p:cNvPr>
            <p:cNvSpPr>
              <a:spLocks noChangeArrowheads="1"/>
            </p:cNvSpPr>
            <p:nvPr/>
          </p:nvSpPr>
          <p:spPr bwMode="auto">
            <a:xfrm>
              <a:off x="5946775" y="958850"/>
              <a:ext cx="2774532" cy="27031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GB" altLang="en-US" sz="2400" b="1" dirty="0"/>
                <a:t>Number Size Distribution</a:t>
              </a:r>
              <a:endParaRPr lang="es-ES" altLang="en-US" sz="2400" b="1" dirty="0"/>
            </a:p>
          </p:txBody>
        </p:sp>
        <p:sp>
          <p:nvSpPr>
            <p:cNvPr id="27660" name="25 Rectángulo">
              <a:extLst>
                <a:ext uri="{FF2B5EF4-FFF2-40B4-BE49-F238E27FC236}">
                  <a16:creationId xmlns:a16="http://schemas.microsoft.com/office/drawing/2014/main" id="{40AAFCF6-0F03-CF40-C936-25E51299FAC6}"/>
                </a:ext>
              </a:extLst>
            </p:cNvPr>
            <p:cNvSpPr>
              <a:spLocks noChangeArrowheads="1"/>
            </p:cNvSpPr>
            <p:nvPr/>
          </p:nvSpPr>
          <p:spPr bwMode="auto">
            <a:xfrm>
              <a:off x="5926138" y="1241425"/>
              <a:ext cx="2173923" cy="27031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GB" altLang="en-US" sz="2400" b="1" dirty="0"/>
                <a:t>Mass Concentration</a:t>
              </a:r>
              <a:endParaRPr lang="es-ES" altLang="en-US" sz="2400" b="1" dirty="0"/>
            </a:p>
          </p:txBody>
        </p:sp>
        <p:sp>
          <p:nvSpPr>
            <p:cNvPr id="27661" name="30 Rectángulo">
              <a:extLst>
                <a:ext uri="{FF2B5EF4-FFF2-40B4-BE49-F238E27FC236}">
                  <a16:creationId xmlns:a16="http://schemas.microsoft.com/office/drawing/2014/main" id="{E376051C-25B0-39E1-2C57-CE6B8BD2655C}"/>
                </a:ext>
              </a:extLst>
            </p:cNvPr>
            <p:cNvSpPr>
              <a:spLocks noChangeArrowheads="1"/>
            </p:cNvSpPr>
            <p:nvPr/>
          </p:nvSpPr>
          <p:spPr bwMode="auto">
            <a:xfrm>
              <a:off x="5932488" y="1554163"/>
              <a:ext cx="2463670" cy="27031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GB" altLang="en-US" sz="2400" b="1" dirty="0"/>
                <a:t>Chemical Composition</a:t>
              </a:r>
              <a:endParaRPr lang="es-ES" altLang="en-US" sz="2400" b="1" dirty="0"/>
            </a:p>
          </p:txBody>
        </p:sp>
        <p:sp>
          <p:nvSpPr>
            <p:cNvPr id="27662" name="31 Rectángulo">
              <a:extLst>
                <a:ext uri="{FF2B5EF4-FFF2-40B4-BE49-F238E27FC236}">
                  <a16:creationId xmlns:a16="http://schemas.microsoft.com/office/drawing/2014/main" id="{8A343107-244A-A786-12A3-169912D20146}"/>
                </a:ext>
              </a:extLst>
            </p:cNvPr>
            <p:cNvSpPr>
              <a:spLocks noChangeArrowheads="1"/>
            </p:cNvSpPr>
            <p:nvPr/>
          </p:nvSpPr>
          <p:spPr bwMode="auto">
            <a:xfrm>
              <a:off x="5926138" y="1836738"/>
              <a:ext cx="1416123" cy="27031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GB" altLang="en-US" sz="2400" b="1" dirty="0"/>
                <a:t>Mixing State</a:t>
              </a:r>
              <a:endParaRPr lang="es-ES" altLang="en-US" sz="2400" b="1" dirty="0"/>
            </a:p>
          </p:txBody>
        </p:sp>
        <p:sp>
          <p:nvSpPr>
            <p:cNvPr id="27663" name="32 Rectángulo">
              <a:extLst>
                <a:ext uri="{FF2B5EF4-FFF2-40B4-BE49-F238E27FC236}">
                  <a16:creationId xmlns:a16="http://schemas.microsoft.com/office/drawing/2014/main" id="{9EF9DEB3-B1DD-B4AF-002C-51E531E7AEE2}"/>
                </a:ext>
              </a:extLst>
            </p:cNvPr>
            <p:cNvSpPr>
              <a:spLocks noChangeArrowheads="1"/>
            </p:cNvSpPr>
            <p:nvPr/>
          </p:nvSpPr>
          <p:spPr bwMode="auto">
            <a:xfrm>
              <a:off x="5910263" y="2401888"/>
              <a:ext cx="2046059" cy="27031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GB" altLang="en-US" sz="2400" b="1" dirty="0"/>
                <a:t>Optical Properties</a:t>
              </a:r>
              <a:endParaRPr lang="es-ES" altLang="en-US" sz="2400" b="1" dirty="0"/>
            </a:p>
          </p:txBody>
        </p:sp>
        <p:sp>
          <p:nvSpPr>
            <p:cNvPr id="27664" name="33 Rectángulo">
              <a:extLst>
                <a:ext uri="{FF2B5EF4-FFF2-40B4-BE49-F238E27FC236}">
                  <a16:creationId xmlns:a16="http://schemas.microsoft.com/office/drawing/2014/main" id="{F03979BF-8FB7-AA79-D87F-4C6550A08CA8}"/>
                </a:ext>
              </a:extLst>
            </p:cNvPr>
            <p:cNvSpPr>
              <a:spLocks noChangeArrowheads="1"/>
            </p:cNvSpPr>
            <p:nvPr/>
          </p:nvSpPr>
          <p:spPr bwMode="auto">
            <a:xfrm>
              <a:off x="5926138" y="2141538"/>
              <a:ext cx="1267144" cy="27031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GB" altLang="en-US" sz="2400" b="1" dirty="0"/>
                <a:t>Mineralogy</a:t>
              </a:r>
              <a:endParaRPr lang="es-ES" altLang="en-US" sz="2400" b="1" dirty="0"/>
            </a:p>
          </p:txBody>
        </p:sp>
      </p:grpSp>
    </p:spTree>
    <p:extLst>
      <p:ext uri="{BB962C8B-B14F-4D97-AF65-F5344CB8AC3E}">
        <p14:creationId xmlns:p14="http://schemas.microsoft.com/office/powerpoint/2010/main" val="2106575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a:extLst>
              <a:ext uri="{FF2B5EF4-FFF2-40B4-BE49-F238E27FC236}">
                <a16:creationId xmlns:a16="http://schemas.microsoft.com/office/drawing/2014/main" id="{28A472EA-B53F-D804-9E39-AEA431A170C4}"/>
              </a:ext>
            </a:extLst>
          </p:cNvPr>
          <p:cNvSpPr/>
          <p:nvPr/>
        </p:nvSpPr>
        <p:spPr>
          <a:xfrm>
            <a:off x="1600201" y="2605984"/>
            <a:ext cx="8767758" cy="3654701"/>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 name="Text Box 9">
            <a:extLst>
              <a:ext uri="{FF2B5EF4-FFF2-40B4-BE49-F238E27FC236}">
                <a16:creationId xmlns:a16="http://schemas.microsoft.com/office/drawing/2014/main" id="{8E11C788-F8E6-C58D-E6AF-30442EB49621}"/>
              </a:ext>
            </a:extLst>
          </p:cNvPr>
          <p:cNvSpPr txBox="1">
            <a:spLocks noChangeArrowheads="1"/>
          </p:cNvSpPr>
          <p:nvPr/>
        </p:nvSpPr>
        <p:spPr bwMode="auto">
          <a:xfrm>
            <a:off x="473766" y="433389"/>
            <a:ext cx="6900863" cy="461665"/>
          </a:xfrm>
          <a:prstGeom prst="rect">
            <a:avLst/>
          </a:prstGeom>
          <a:noFill/>
          <a:ln w="9525">
            <a:noFill/>
            <a:miter lim="800000"/>
            <a:headEnd/>
            <a:tailEnd/>
          </a:ln>
          <a:effectLst/>
        </p:spPr>
        <p:txBody>
          <a:bodyPr>
            <a:spAutoFit/>
          </a:bodyPr>
          <a:lstStyle/>
          <a:p>
            <a:pPr marL="342900" indent="-342900">
              <a:defRPr/>
            </a:pPr>
            <a:r>
              <a:rPr lang="en-US" sz="2400" noProof="0" dirty="0">
                <a:solidFill>
                  <a:srgbClr val="C00000"/>
                </a:solidFill>
                <a:effectLst>
                  <a:outerShdw blurRad="38100" dist="38100" dir="2700000" algn="tl">
                    <a:srgbClr val="C0C0C0"/>
                  </a:outerShdw>
                </a:effectLst>
              </a:rPr>
              <a:t>PM</a:t>
            </a:r>
            <a:r>
              <a:rPr lang="en-US" sz="2400" baseline="-25000" noProof="0" dirty="0">
                <a:solidFill>
                  <a:srgbClr val="C00000"/>
                </a:solidFill>
                <a:effectLst>
                  <a:outerShdw blurRad="38100" dist="38100" dir="2700000" algn="tl">
                    <a:srgbClr val="C0C0C0"/>
                  </a:outerShdw>
                </a:effectLst>
              </a:rPr>
              <a:t>10</a:t>
            </a:r>
            <a:r>
              <a:rPr lang="en-US" sz="2400" noProof="0" dirty="0">
                <a:solidFill>
                  <a:srgbClr val="C00000"/>
                </a:solidFill>
                <a:effectLst>
                  <a:outerShdw blurRad="38100" dist="38100" dir="2700000" algn="tl">
                    <a:srgbClr val="C0C0C0"/>
                  </a:outerShdw>
                </a:effectLst>
              </a:rPr>
              <a:t> and PM</a:t>
            </a:r>
            <a:r>
              <a:rPr lang="en-US" sz="2400" baseline="-25000" noProof="0" dirty="0">
                <a:solidFill>
                  <a:srgbClr val="C00000"/>
                </a:solidFill>
                <a:effectLst>
                  <a:outerShdw blurRad="38100" dist="38100" dir="2700000" algn="tl">
                    <a:srgbClr val="C0C0C0"/>
                  </a:outerShdw>
                </a:effectLst>
              </a:rPr>
              <a:t>2.5</a:t>
            </a:r>
            <a:r>
              <a:rPr lang="en-US" sz="2400" noProof="0" dirty="0">
                <a:solidFill>
                  <a:srgbClr val="C00000"/>
                </a:solidFill>
                <a:effectLst>
                  <a:outerShdw blurRad="38100" dist="38100" dir="2700000" algn="tl">
                    <a:srgbClr val="C0C0C0"/>
                  </a:outerShdw>
                </a:effectLst>
              </a:rPr>
              <a:t> measurements in air quality networks</a:t>
            </a:r>
          </a:p>
        </p:txBody>
      </p:sp>
      <p:sp>
        <p:nvSpPr>
          <p:cNvPr id="3" name="Text Box 9">
            <a:extLst>
              <a:ext uri="{FF2B5EF4-FFF2-40B4-BE49-F238E27FC236}">
                <a16:creationId xmlns:a16="http://schemas.microsoft.com/office/drawing/2014/main" id="{E209BEF6-D5BE-F035-47C0-17B26D0C5DBC}"/>
              </a:ext>
            </a:extLst>
          </p:cNvPr>
          <p:cNvSpPr txBox="1">
            <a:spLocks noChangeArrowheads="1"/>
          </p:cNvSpPr>
          <p:nvPr/>
        </p:nvSpPr>
        <p:spPr bwMode="auto">
          <a:xfrm>
            <a:off x="345731" y="1285877"/>
            <a:ext cx="5027957" cy="400110"/>
          </a:xfrm>
          <a:prstGeom prst="rect">
            <a:avLst/>
          </a:prstGeom>
          <a:noFill/>
          <a:ln w="9525">
            <a:noFill/>
            <a:miter lim="800000"/>
            <a:headEnd/>
            <a:tailEnd/>
          </a:ln>
          <a:effectLst/>
        </p:spPr>
        <p:txBody>
          <a:bodyPr wrap="square">
            <a:spAutoFit/>
          </a:bodyPr>
          <a:lstStyle/>
          <a:p>
            <a:pPr marL="342900" indent="-342900">
              <a:defRPr/>
            </a:pPr>
            <a:r>
              <a:rPr lang="en-US" sz="2000" b="1" dirty="0">
                <a:effectLst>
                  <a:outerShdw blurRad="38100" dist="38100" dir="2700000" algn="tl">
                    <a:srgbClr val="C0C0C0"/>
                  </a:outerShdw>
                </a:effectLst>
              </a:rPr>
              <a:t>1) </a:t>
            </a:r>
            <a:r>
              <a:rPr lang="en-US" sz="2000" b="1" noProof="0" dirty="0">
                <a:effectLst>
                  <a:outerShdw blurRad="38100" dist="38100" dir="2700000" algn="tl">
                    <a:srgbClr val="C0C0C0"/>
                  </a:outerShdw>
                </a:effectLst>
              </a:rPr>
              <a:t>Reference method: gravimetric method</a:t>
            </a:r>
          </a:p>
        </p:txBody>
      </p:sp>
      <p:grpSp>
        <p:nvGrpSpPr>
          <p:cNvPr id="37893" name="Group 88">
            <a:extLst>
              <a:ext uri="{FF2B5EF4-FFF2-40B4-BE49-F238E27FC236}">
                <a16:creationId xmlns:a16="http://schemas.microsoft.com/office/drawing/2014/main" id="{8243AC9E-1E1B-6754-37C6-B0D4587B4F97}"/>
              </a:ext>
            </a:extLst>
          </p:cNvPr>
          <p:cNvGrpSpPr>
            <a:grpSpLocks/>
          </p:cNvGrpSpPr>
          <p:nvPr/>
        </p:nvGrpSpPr>
        <p:grpSpPr bwMode="auto">
          <a:xfrm>
            <a:off x="2892426" y="3586163"/>
            <a:ext cx="6697663" cy="863600"/>
            <a:chOff x="702" y="1947"/>
            <a:chExt cx="4219" cy="544"/>
          </a:xfrm>
        </p:grpSpPr>
        <p:sp>
          <p:nvSpPr>
            <p:cNvPr id="37943" name="Oval 11">
              <a:extLst>
                <a:ext uri="{FF2B5EF4-FFF2-40B4-BE49-F238E27FC236}">
                  <a16:creationId xmlns:a16="http://schemas.microsoft.com/office/drawing/2014/main" id="{B86B80DF-F289-9DC9-E69B-D803835498CC}"/>
                </a:ext>
              </a:extLst>
            </p:cNvPr>
            <p:cNvSpPr>
              <a:spLocks noChangeArrowheads="1"/>
            </p:cNvSpPr>
            <p:nvPr/>
          </p:nvSpPr>
          <p:spPr bwMode="auto">
            <a:xfrm>
              <a:off x="843" y="1947"/>
              <a:ext cx="545" cy="272"/>
            </a:xfrm>
            <a:prstGeom prst="ellipse">
              <a:avLst/>
            </a:prstGeom>
            <a:solidFill>
              <a:schemeClr val="bg1"/>
            </a:solidFill>
            <a:ln w="25400">
              <a:solidFill>
                <a:schemeClr val="bg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44" name="Oval 12">
              <a:extLst>
                <a:ext uri="{FF2B5EF4-FFF2-40B4-BE49-F238E27FC236}">
                  <a16:creationId xmlns:a16="http://schemas.microsoft.com/office/drawing/2014/main" id="{4BDBA9FC-F83C-7D62-ECAE-29F4E6316010}"/>
                </a:ext>
              </a:extLst>
            </p:cNvPr>
            <p:cNvSpPr>
              <a:spLocks noChangeArrowheads="1"/>
            </p:cNvSpPr>
            <p:nvPr/>
          </p:nvSpPr>
          <p:spPr bwMode="auto">
            <a:xfrm>
              <a:off x="4058" y="1947"/>
              <a:ext cx="545" cy="272"/>
            </a:xfrm>
            <a:prstGeom prst="ellipse">
              <a:avLst/>
            </a:prstGeom>
            <a:solidFill>
              <a:schemeClr val="bg2"/>
            </a:solidFill>
            <a:ln w="25400">
              <a:solidFill>
                <a:schemeClr val="bg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45" name="Text Box 13">
              <a:extLst>
                <a:ext uri="{FF2B5EF4-FFF2-40B4-BE49-F238E27FC236}">
                  <a16:creationId xmlns:a16="http://schemas.microsoft.com/office/drawing/2014/main" id="{831D72A8-B014-DDB3-136C-20EAFBA94B03}"/>
                </a:ext>
              </a:extLst>
            </p:cNvPr>
            <p:cNvSpPr txBox="1">
              <a:spLocks noChangeArrowheads="1"/>
            </p:cNvSpPr>
            <p:nvPr/>
          </p:nvSpPr>
          <p:spPr bwMode="auto">
            <a:xfrm>
              <a:off x="3814" y="2280"/>
              <a:ext cx="11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GB" altLang="en-US" sz="1200"/>
                <a:t>Sampled  filter</a:t>
              </a:r>
            </a:p>
          </p:txBody>
        </p:sp>
        <p:sp>
          <p:nvSpPr>
            <p:cNvPr id="37946" name="Text Box 14">
              <a:extLst>
                <a:ext uri="{FF2B5EF4-FFF2-40B4-BE49-F238E27FC236}">
                  <a16:creationId xmlns:a16="http://schemas.microsoft.com/office/drawing/2014/main" id="{144B2F4F-E7BC-BBF6-89C1-F529FAAF6A4E}"/>
                </a:ext>
              </a:extLst>
            </p:cNvPr>
            <p:cNvSpPr txBox="1">
              <a:spLocks noChangeArrowheads="1"/>
            </p:cNvSpPr>
            <p:nvPr/>
          </p:nvSpPr>
          <p:spPr bwMode="auto">
            <a:xfrm>
              <a:off x="702" y="2280"/>
              <a:ext cx="9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GB" altLang="en-US" sz="1400"/>
                <a:t>Blank filter</a:t>
              </a:r>
            </a:p>
          </p:txBody>
        </p:sp>
        <p:sp>
          <p:nvSpPr>
            <p:cNvPr id="37947" name="Line 15">
              <a:extLst>
                <a:ext uri="{FF2B5EF4-FFF2-40B4-BE49-F238E27FC236}">
                  <a16:creationId xmlns:a16="http://schemas.microsoft.com/office/drawing/2014/main" id="{93DF0DF7-E0D6-7D48-FB01-89183E913276}"/>
                </a:ext>
              </a:extLst>
            </p:cNvPr>
            <p:cNvSpPr>
              <a:spLocks noChangeShapeType="1"/>
            </p:cNvSpPr>
            <p:nvPr/>
          </p:nvSpPr>
          <p:spPr bwMode="auto">
            <a:xfrm flipV="1">
              <a:off x="3334" y="2219"/>
              <a:ext cx="453" cy="272"/>
            </a:xfrm>
            <a:prstGeom prst="line">
              <a:avLst/>
            </a:prstGeom>
            <a:noFill/>
            <a:ln w="635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7948" name="Line 16">
              <a:extLst>
                <a:ext uri="{FF2B5EF4-FFF2-40B4-BE49-F238E27FC236}">
                  <a16:creationId xmlns:a16="http://schemas.microsoft.com/office/drawing/2014/main" id="{82F6F780-D4AB-67E1-6555-CD8F9D7B0890}"/>
                </a:ext>
              </a:extLst>
            </p:cNvPr>
            <p:cNvSpPr>
              <a:spLocks noChangeShapeType="1"/>
            </p:cNvSpPr>
            <p:nvPr/>
          </p:nvSpPr>
          <p:spPr bwMode="auto">
            <a:xfrm>
              <a:off x="1565" y="2173"/>
              <a:ext cx="589" cy="318"/>
            </a:xfrm>
            <a:prstGeom prst="line">
              <a:avLst/>
            </a:prstGeom>
            <a:noFill/>
            <a:ln w="635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grpSp>
        <p:nvGrpSpPr>
          <p:cNvPr id="37894" name="Group 87">
            <a:extLst>
              <a:ext uri="{FF2B5EF4-FFF2-40B4-BE49-F238E27FC236}">
                <a16:creationId xmlns:a16="http://schemas.microsoft.com/office/drawing/2014/main" id="{006C46A7-5A00-F66B-EFC2-6FC47F774A7B}"/>
              </a:ext>
            </a:extLst>
          </p:cNvPr>
          <p:cNvGrpSpPr>
            <a:grpSpLocks/>
          </p:cNvGrpSpPr>
          <p:nvPr/>
        </p:nvGrpSpPr>
        <p:grpSpPr bwMode="auto">
          <a:xfrm>
            <a:off x="1908175" y="4622801"/>
            <a:ext cx="8459788" cy="874713"/>
            <a:chOff x="82" y="2600"/>
            <a:chExt cx="5329" cy="551"/>
          </a:xfrm>
        </p:grpSpPr>
        <p:sp>
          <p:nvSpPr>
            <p:cNvPr id="37939" name="Text Box 17">
              <a:extLst>
                <a:ext uri="{FF2B5EF4-FFF2-40B4-BE49-F238E27FC236}">
                  <a16:creationId xmlns:a16="http://schemas.microsoft.com/office/drawing/2014/main" id="{3BADA05B-2DD3-F646-5A0E-F6EEB89E0C37}"/>
                </a:ext>
              </a:extLst>
            </p:cNvPr>
            <p:cNvSpPr txBox="1">
              <a:spLocks noChangeArrowheads="1"/>
            </p:cNvSpPr>
            <p:nvPr/>
          </p:nvSpPr>
          <p:spPr bwMode="auto">
            <a:xfrm>
              <a:off x="82" y="2600"/>
              <a:ext cx="1849"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lnSpc>
                  <a:spcPct val="60000"/>
                </a:lnSpc>
                <a:spcBef>
                  <a:spcPct val="50000"/>
                </a:spcBef>
              </a:pPr>
              <a:r>
                <a:rPr lang="en-GB" altLang="en-US" sz="1400"/>
                <a:t>Conditioning</a:t>
              </a:r>
            </a:p>
            <a:p>
              <a:pPr eaLnBrk="1" hangingPunct="1">
                <a:lnSpc>
                  <a:spcPct val="60000"/>
                </a:lnSpc>
                <a:spcBef>
                  <a:spcPct val="50000"/>
                </a:spcBef>
              </a:pPr>
              <a:r>
                <a:rPr lang="en-GB" altLang="en-US" sz="1400"/>
                <a:t>  </a:t>
              </a:r>
              <a:r>
                <a:rPr lang="en-GB" altLang="en-US" sz="1400">
                  <a:solidFill>
                    <a:srgbClr val="FF0000"/>
                  </a:solidFill>
                </a:rPr>
                <a:t>RH (50±5%)</a:t>
              </a:r>
              <a:r>
                <a:rPr lang="en-GB" altLang="en-US" sz="1400"/>
                <a:t>  y T(20±1ºC) 24-h</a:t>
              </a:r>
            </a:p>
          </p:txBody>
        </p:sp>
        <p:sp>
          <p:nvSpPr>
            <p:cNvPr id="37940" name="Text Box 18">
              <a:extLst>
                <a:ext uri="{FF2B5EF4-FFF2-40B4-BE49-F238E27FC236}">
                  <a16:creationId xmlns:a16="http://schemas.microsoft.com/office/drawing/2014/main" id="{605B43D3-D245-CD39-AB5C-FB8F69E514F1}"/>
                </a:ext>
              </a:extLst>
            </p:cNvPr>
            <p:cNvSpPr txBox="1">
              <a:spLocks noChangeArrowheads="1"/>
            </p:cNvSpPr>
            <p:nvPr/>
          </p:nvSpPr>
          <p:spPr bwMode="auto">
            <a:xfrm>
              <a:off x="83" y="2953"/>
              <a:ext cx="1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GB" altLang="en-US" sz="1400"/>
                <a:t>- Filter weight (W1)</a:t>
              </a:r>
            </a:p>
          </p:txBody>
        </p:sp>
        <p:sp>
          <p:nvSpPr>
            <p:cNvPr id="37941" name="Text Box 20">
              <a:extLst>
                <a:ext uri="{FF2B5EF4-FFF2-40B4-BE49-F238E27FC236}">
                  <a16:creationId xmlns:a16="http://schemas.microsoft.com/office/drawing/2014/main" id="{99D0F17A-5711-DAE7-7DB4-CDD91EF04770}"/>
                </a:ext>
              </a:extLst>
            </p:cNvPr>
            <p:cNvSpPr txBox="1">
              <a:spLocks noChangeArrowheads="1"/>
            </p:cNvSpPr>
            <p:nvPr/>
          </p:nvSpPr>
          <p:spPr bwMode="auto">
            <a:xfrm>
              <a:off x="3456" y="2603"/>
              <a:ext cx="195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lnSpc>
                  <a:spcPct val="60000"/>
                </a:lnSpc>
                <a:spcBef>
                  <a:spcPct val="50000"/>
                </a:spcBef>
              </a:pPr>
              <a:r>
                <a:rPr lang="en-GB" altLang="en-US" sz="1400"/>
                <a:t>Conditioning</a:t>
              </a:r>
            </a:p>
            <a:p>
              <a:pPr eaLnBrk="1" hangingPunct="1">
                <a:lnSpc>
                  <a:spcPct val="60000"/>
                </a:lnSpc>
                <a:spcBef>
                  <a:spcPct val="50000"/>
                </a:spcBef>
              </a:pPr>
              <a:r>
                <a:rPr lang="en-GB" altLang="en-US" sz="1400">
                  <a:solidFill>
                    <a:srgbClr val="FF0000"/>
                  </a:solidFill>
                </a:rPr>
                <a:t>  RH (50±5%)</a:t>
              </a:r>
              <a:r>
                <a:rPr lang="en-GB" altLang="en-US" sz="1400"/>
                <a:t>  y T(20±1ºC) 24-h</a:t>
              </a:r>
            </a:p>
          </p:txBody>
        </p:sp>
        <p:sp>
          <p:nvSpPr>
            <p:cNvPr id="37942" name="Text Box 21">
              <a:extLst>
                <a:ext uri="{FF2B5EF4-FFF2-40B4-BE49-F238E27FC236}">
                  <a16:creationId xmlns:a16="http://schemas.microsoft.com/office/drawing/2014/main" id="{CD15EC4E-1E9E-60F0-3ED3-CCA75AACDF41}"/>
                </a:ext>
              </a:extLst>
            </p:cNvPr>
            <p:cNvSpPr txBox="1">
              <a:spLocks noChangeArrowheads="1"/>
            </p:cNvSpPr>
            <p:nvPr/>
          </p:nvSpPr>
          <p:spPr bwMode="auto">
            <a:xfrm>
              <a:off x="3449" y="2957"/>
              <a:ext cx="113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GB" altLang="en-US" sz="1400"/>
                <a:t>- Filter weight (W2)</a:t>
              </a:r>
            </a:p>
          </p:txBody>
        </p:sp>
      </p:grpSp>
      <p:grpSp>
        <p:nvGrpSpPr>
          <p:cNvPr id="37895" name="Group 78">
            <a:extLst>
              <a:ext uri="{FF2B5EF4-FFF2-40B4-BE49-F238E27FC236}">
                <a16:creationId xmlns:a16="http://schemas.microsoft.com/office/drawing/2014/main" id="{ABD1E0F4-66C1-4DBE-B7B8-E922F4716985}"/>
              </a:ext>
            </a:extLst>
          </p:cNvPr>
          <p:cNvGrpSpPr>
            <a:grpSpLocks/>
          </p:cNvGrpSpPr>
          <p:nvPr/>
        </p:nvGrpSpPr>
        <p:grpSpPr bwMode="auto">
          <a:xfrm>
            <a:off x="5492751" y="3757614"/>
            <a:ext cx="1084263" cy="2833687"/>
            <a:chOff x="2396" y="2055"/>
            <a:chExt cx="683" cy="1785"/>
          </a:xfrm>
        </p:grpSpPr>
        <p:grpSp>
          <p:nvGrpSpPr>
            <p:cNvPr id="37914" name="Group 27">
              <a:extLst>
                <a:ext uri="{FF2B5EF4-FFF2-40B4-BE49-F238E27FC236}">
                  <a16:creationId xmlns:a16="http://schemas.microsoft.com/office/drawing/2014/main" id="{6E639E25-88E5-5471-4490-0C4947D5C2D5}"/>
                </a:ext>
              </a:extLst>
            </p:cNvPr>
            <p:cNvGrpSpPr>
              <a:grpSpLocks/>
            </p:cNvGrpSpPr>
            <p:nvPr/>
          </p:nvGrpSpPr>
          <p:grpSpPr bwMode="auto">
            <a:xfrm>
              <a:off x="2571" y="2055"/>
              <a:ext cx="438" cy="1524"/>
              <a:chOff x="2492" y="1445"/>
              <a:chExt cx="292" cy="688"/>
            </a:xfrm>
          </p:grpSpPr>
          <p:sp>
            <p:nvSpPr>
              <p:cNvPr id="37937" name="Line 28">
                <a:extLst>
                  <a:ext uri="{FF2B5EF4-FFF2-40B4-BE49-F238E27FC236}">
                    <a16:creationId xmlns:a16="http://schemas.microsoft.com/office/drawing/2014/main" id="{8809C03A-ECA3-EC96-535B-364B6BDE3297}"/>
                  </a:ext>
                </a:extLst>
              </p:cNvPr>
              <p:cNvSpPr>
                <a:spLocks noChangeShapeType="1"/>
              </p:cNvSpPr>
              <p:nvPr/>
            </p:nvSpPr>
            <p:spPr bwMode="auto">
              <a:xfrm flipH="1">
                <a:off x="2780" y="1445"/>
                <a:ext cx="4" cy="68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8" name="Line 29">
                <a:extLst>
                  <a:ext uri="{FF2B5EF4-FFF2-40B4-BE49-F238E27FC236}">
                    <a16:creationId xmlns:a16="http://schemas.microsoft.com/office/drawing/2014/main" id="{AF19F3D0-3661-D41B-08F3-4DC981E787CD}"/>
                  </a:ext>
                </a:extLst>
              </p:cNvPr>
              <p:cNvSpPr>
                <a:spLocks noChangeShapeType="1"/>
              </p:cNvSpPr>
              <p:nvPr/>
            </p:nvSpPr>
            <p:spPr bwMode="auto">
              <a:xfrm flipH="1">
                <a:off x="2492" y="1445"/>
                <a:ext cx="4" cy="68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915" name="Oval 30">
              <a:extLst>
                <a:ext uri="{FF2B5EF4-FFF2-40B4-BE49-F238E27FC236}">
                  <a16:creationId xmlns:a16="http://schemas.microsoft.com/office/drawing/2014/main" id="{1BDC997E-0F47-0000-934B-11A1BF53C255}"/>
                </a:ext>
              </a:extLst>
            </p:cNvPr>
            <p:cNvSpPr>
              <a:spLocks noChangeArrowheads="1"/>
            </p:cNvSpPr>
            <p:nvPr/>
          </p:nvSpPr>
          <p:spPr bwMode="auto">
            <a:xfrm>
              <a:off x="2575" y="2732"/>
              <a:ext cx="411" cy="52"/>
            </a:xfrm>
            <a:prstGeom prst="ellipse">
              <a:avLst/>
            </a:prstGeom>
            <a:solidFill>
              <a:srgbClr val="C0C0C0"/>
            </a:solidFill>
            <a:ln w="25400">
              <a:solidFill>
                <a:schemeClr val="bg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16" name="Line 34">
              <a:extLst>
                <a:ext uri="{FF2B5EF4-FFF2-40B4-BE49-F238E27FC236}">
                  <a16:creationId xmlns:a16="http://schemas.microsoft.com/office/drawing/2014/main" id="{9BA7260E-4177-C654-7C1F-CA04ECBF00D2}"/>
                </a:ext>
              </a:extLst>
            </p:cNvPr>
            <p:cNvSpPr>
              <a:spLocks noChangeShapeType="1"/>
            </p:cNvSpPr>
            <p:nvPr/>
          </p:nvSpPr>
          <p:spPr bwMode="auto">
            <a:xfrm>
              <a:off x="2804" y="2875"/>
              <a:ext cx="0" cy="144"/>
            </a:xfrm>
            <a:prstGeom prst="line">
              <a:avLst/>
            </a:prstGeom>
            <a:noFill/>
            <a:ln w="254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917" name="Line 35">
              <a:extLst>
                <a:ext uri="{FF2B5EF4-FFF2-40B4-BE49-F238E27FC236}">
                  <a16:creationId xmlns:a16="http://schemas.microsoft.com/office/drawing/2014/main" id="{716F9AC6-7BC1-7B5E-B1D3-35DCE0B4392E}"/>
                </a:ext>
              </a:extLst>
            </p:cNvPr>
            <p:cNvSpPr>
              <a:spLocks noChangeShapeType="1"/>
            </p:cNvSpPr>
            <p:nvPr/>
          </p:nvSpPr>
          <p:spPr bwMode="auto">
            <a:xfrm>
              <a:off x="2660" y="2875"/>
              <a:ext cx="0" cy="144"/>
            </a:xfrm>
            <a:prstGeom prst="line">
              <a:avLst/>
            </a:prstGeom>
            <a:noFill/>
            <a:ln w="254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918" name="Oval 36">
              <a:extLst>
                <a:ext uri="{FF2B5EF4-FFF2-40B4-BE49-F238E27FC236}">
                  <a16:creationId xmlns:a16="http://schemas.microsoft.com/office/drawing/2014/main" id="{784AB158-34F8-9F1E-990D-9FB22408D1D4}"/>
                </a:ext>
              </a:extLst>
            </p:cNvPr>
            <p:cNvSpPr>
              <a:spLocks noChangeAspect="1" noChangeArrowheads="1"/>
            </p:cNvSpPr>
            <p:nvPr/>
          </p:nvSpPr>
          <p:spPr bwMode="auto">
            <a:xfrm>
              <a:off x="2613" y="2440"/>
              <a:ext cx="23"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19" name="Oval 37">
              <a:extLst>
                <a:ext uri="{FF2B5EF4-FFF2-40B4-BE49-F238E27FC236}">
                  <a16:creationId xmlns:a16="http://schemas.microsoft.com/office/drawing/2014/main" id="{E332579A-4BBD-7F66-3895-64170BC8953E}"/>
                </a:ext>
              </a:extLst>
            </p:cNvPr>
            <p:cNvSpPr>
              <a:spLocks noChangeAspect="1" noChangeArrowheads="1"/>
            </p:cNvSpPr>
            <p:nvPr/>
          </p:nvSpPr>
          <p:spPr bwMode="auto">
            <a:xfrm>
              <a:off x="2709" y="2477"/>
              <a:ext cx="23"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20" name="Oval 38">
              <a:extLst>
                <a:ext uri="{FF2B5EF4-FFF2-40B4-BE49-F238E27FC236}">
                  <a16:creationId xmlns:a16="http://schemas.microsoft.com/office/drawing/2014/main" id="{D941EEA0-6C99-B349-9221-4CA6A3A4AC11}"/>
                </a:ext>
              </a:extLst>
            </p:cNvPr>
            <p:cNvSpPr>
              <a:spLocks noChangeAspect="1" noChangeArrowheads="1"/>
            </p:cNvSpPr>
            <p:nvPr/>
          </p:nvSpPr>
          <p:spPr bwMode="auto">
            <a:xfrm>
              <a:off x="2805" y="2443"/>
              <a:ext cx="23"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21" name="Oval 39">
              <a:extLst>
                <a:ext uri="{FF2B5EF4-FFF2-40B4-BE49-F238E27FC236}">
                  <a16:creationId xmlns:a16="http://schemas.microsoft.com/office/drawing/2014/main" id="{FF25C4BA-D921-7788-6CC2-9BECDDE77C64}"/>
                </a:ext>
              </a:extLst>
            </p:cNvPr>
            <p:cNvSpPr>
              <a:spLocks noChangeAspect="1" noChangeArrowheads="1"/>
            </p:cNvSpPr>
            <p:nvPr/>
          </p:nvSpPr>
          <p:spPr bwMode="auto">
            <a:xfrm>
              <a:off x="2880" y="2395"/>
              <a:ext cx="23"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22" name="Oval 40">
              <a:extLst>
                <a:ext uri="{FF2B5EF4-FFF2-40B4-BE49-F238E27FC236}">
                  <a16:creationId xmlns:a16="http://schemas.microsoft.com/office/drawing/2014/main" id="{2ECDD5DE-BCE6-4170-5B58-EB16A4573E88}"/>
                </a:ext>
              </a:extLst>
            </p:cNvPr>
            <p:cNvSpPr>
              <a:spLocks noChangeAspect="1" noChangeArrowheads="1"/>
            </p:cNvSpPr>
            <p:nvPr/>
          </p:nvSpPr>
          <p:spPr bwMode="auto">
            <a:xfrm>
              <a:off x="2777" y="2347"/>
              <a:ext cx="23"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23" name="Oval 41">
              <a:extLst>
                <a:ext uri="{FF2B5EF4-FFF2-40B4-BE49-F238E27FC236}">
                  <a16:creationId xmlns:a16="http://schemas.microsoft.com/office/drawing/2014/main" id="{A0515A7A-72B5-ED8C-6BCF-5A50A5877142}"/>
                </a:ext>
              </a:extLst>
            </p:cNvPr>
            <p:cNvSpPr>
              <a:spLocks noChangeAspect="1" noChangeArrowheads="1"/>
            </p:cNvSpPr>
            <p:nvPr/>
          </p:nvSpPr>
          <p:spPr bwMode="auto">
            <a:xfrm>
              <a:off x="2688" y="2395"/>
              <a:ext cx="23"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24" name="Oval 42">
              <a:extLst>
                <a:ext uri="{FF2B5EF4-FFF2-40B4-BE49-F238E27FC236}">
                  <a16:creationId xmlns:a16="http://schemas.microsoft.com/office/drawing/2014/main" id="{5F7A94C0-8806-6E9F-FC0D-67744DA4B207}"/>
                </a:ext>
              </a:extLst>
            </p:cNvPr>
            <p:cNvSpPr>
              <a:spLocks noChangeAspect="1" noChangeArrowheads="1"/>
            </p:cNvSpPr>
            <p:nvPr/>
          </p:nvSpPr>
          <p:spPr bwMode="auto">
            <a:xfrm>
              <a:off x="2784" y="2395"/>
              <a:ext cx="23"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25" name="Oval 43">
              <a:extLst>
                <a:ext uri="{FF2B5EF4-FFF2-40B4-BE49-F238E27FC236}">
                  <a16:creationId xmlns:a16="http://schemas.microsoft.com/office/drawing/2014/main" id="{F1328906-0529-9052-36A6-9721623BB589}"/>
                </a:ext>
              </a:extLst>
            </p:cNvPr>
            <p:cNvSpPr>
              <a:spLocks noChangeAspect="1" noChangeArrowheads="1"/>
            </p:cNvSpPr>
            <p:nvPr/>
          </p:nvSpPr>
          <p:spPr bwMode="auto">
            <a:xfrm>
              <a:off x="2846" y="2326"/>
              <a:ext cx="23"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26" name="Oval 44">
              <a:extLst>
                <a:ext uri="{FF2B5EF4-FFF2-40B4-BE49-F238E27FC236}">
                  <a16:creationId xmlns:a16="http://schemas.microsoft.com/office/drawing/2014/main" id="{57DDD4C1-7BBA-BD96-EBAE-1D2C33B2241C}"/>
                </a:ext>
              </a:extLst>
            </p:cNvPr>
            <p:cNvSpPr>
              <a:spLocks noChangeAspect="1" noChangeArrowheads="1"/>
            </p:cNvSpPr>
            <p:nvPr/>
          </p:nvSpPr>
          <p:spPr bwMode="auto">
            <a:xfrm>
              <a:off x="2936" y="2395"/>
              <a:ext cx="23"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27" name="Oval 45">
              <a:extLst>
                <a:ext uri="{FF2B5EF4-FFF2-40B4-BE49-F238E27FC236}">
                  <a16:creationId xmlns:a16="http://schemas.microsoft.com/office/drawing/2014/main" id="{0598C4A3-94D3-C500-1BF5-DF6F37F1A03D}"/>
                </a:ext>
              </a:extLst>
            </p:cNvPr>
            <p:cNvSpPr>
              <a:spLocks noChangeAspect="1" noChangeArrowheads="1"/>
            </p:cNvSpPr>
            <p:nvPr/>
          </p:nvSpPr>
          <p:spPr bwMode="auto">
            <a:xfrm>
              <a:off x="2688" y="2333"/>
              <a:ext cx="23"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28" name="Oval 46">
              <a:extLst>
                <a:ext uri="{FF2B5EF4-FFF2-40B4-BE49-F238E27FC236}">
                  <a16:creationId xmlns:a16="http://schemas.microsoft.com/office/drawing/2014/main" id="{8CC8845D-0D35-37F7-B796-E9427AA16086}"/>
                </a:ext>
              </a:extLst>
            </p:cNvPr>
            <p:cNvSpPr>
              <a:spLocks noChangeAspect="1" noChangeArrowheads="1"/>
            </p:cNvSpPr>
            <p:nvPr/>
          </p:nvSpPr>
          <p:spPr bwMode="auto">
            <a:xfrm>
              <a:off x="2763" y="2299"/>
              <a:ext cx="23"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29" name="Oval 47">
              <a:extLst>
                <a:ext uri="{FF2B5EF4-FFF2-40B4-BE49-F238E27FC236}">
                  <a16:creationId xmlns:a16="http://schemas.microsoft.com/office/drawing/2014/main" id="{733504E0-E334-1F0D-1AA0-408BBDCEE9BB}"/>
                </a:ext>
              </a:extLst>
            </p:cNvPr>
            <p:cNvSpPr>
              <a:spLocks noChangeAspect="1" noChangeArrowheads="1"/>
            </p:cNvSpPr>
            <p:nvPr/>
          </p:nvSpPr>
          <p:spPr bwMode="auto">
            <a:xfrm>
              <a:off x="2680" y="2324"/>
              <a:ext cx="23"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30" name="Oval 48">
              <a:extLst>
                <a:ext uri="{FF2B5EF4-FFF2-40B4-BE49-F238E27FC236}">
                  <a16:creationId xmlns:a16="http://schemas.microsoft.com/office/drawing/2014/main" id="{FD3B8AA7-9AEC-19D8-E1BA-40F489C85173}"/>
                </a:ext>
              </a:extLst>
            </p:cNvPr>
            <p:cNvSpPr>
              <a:spLocks noChangeAspect="1" noChangeArrowheads="1"/>
            </p:cNvSpPr>
            <p:nvPr/>
          </p:nvSpPr>
          <p:spPr bwMode="auto">
            <a:xfrm>
              <a:off x="2667" y="2251"/>
              <a:ext cx="23"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37931" name="Line 54">
              <a:extLst>
                <a:ext uri="{FF2B5EF4-FFF2-40B4-BE49-F238E27FC236}">
                  <a16:creationId xmlns:a16="http://schemas.microsoft.com/office/drawing/2014/main" id="{1B545FB3-98E4-D0BA-103E-C529A0FF9C61}"/>
                </a:ext>
              </a:extLst>
            </p:cNvPr>
            <p:cNvSpPr>
              <a:spLocks noChangeShapeType="1"/>
            </p:cNvSpPr>
            <p:nvPr/>
          </p:nvSpPr>
          <p:spPr bwMode="auto">
            <a:xfrm>
              <a:off x="2804" y="3115"/>
              <a:ext cx="0" cy="144"/>
            </a:xfrm>
            <a:prstGeom prst="line">
              <a:avLst/>
            </a:prstGeom>
            <a:noFill/>
            <a:ln w="254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932" name="Line 55">
              <a:extLst>
                <a:ext uri="{FF2B5EF4-FFF2-40B4-BE49-F238E27FC236}">
                  <a16:creationId xmlns:a16="http://schemas.microsoft.com/office/drawing/2014/main" id="{E024D3EF-4C38-0EB5-FE09-FA9524BD01B6}"/>
                </a:ext>
              </a:extLst>
            </p:cNvPr>
            <p:cNvSpPr>
              <a:spLocks noChangeShapeType="1"/>
            </p:cNvSpPr>
            <p:nvPr/>
          </p:nvSpPr>
          <p:spPr bwMode="auto">
            <a:xfrm>
              <a:off x="2660" y="3115"/>
              <a:ext cx="0" cy="144"/>
            </a:xfrm>
            <a:prstGeom prst="line">
              <a:avLst/>
            </a:prstGeom>
            <a:noFill/>
            <a:ln w="254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933" name="Line 56">
              <a:extLst>
                <a:ext uri="{FF2B5EF4-FFF2-40B4-BE49-F238E27FC236}">
                  <a16:creationId xmlns:a16="http://schemas.microsoft.com/office/drawing/2014/main" id="{146D8FF1-B512-D9A3-A3F3-5DC08DC5A13B}"/>
                </a:ext>
              </a:extLst>
            </p:cNvPr>
            <p:cNvSpPr>
              <a:spLocks noChangeShapeType="1"/>
            </p:cNvSpPr>
            <p:nvPr/>
          </p:nvSpPr>
          <p:spPr bwMode="auto">
            <a:xfrm>
              <a:off x="2804" y="2539"/>
              <a:ext cx="0" cy="144"/>
            </a:xfrm>
            <a:prstGeom prst="line">
              <a:avLst/>
            </a:prstGeom>
            <a:noFill/>
            <a:ln w="254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934" name="Line 57">
              <a:extLst>
                <a:ext uri="{FF2B5EF4-FFF2-40B4-BE49-F238E27FC236}">
                  <a16:creationId xmlns:a16="http://schemas.microsoft.com/office/drawing/2014/main" id="{42839901-7503-C302-73EB-FDB1B057E0A0}"/>
                </a:ext>
              </a:extLst>
            </p:cNvPr>
            <p:cNvSpPr>
              <a:spLocks noChangeShapeType="1"/>
            </p:cNvSpPr>
            <p:nvPr/>
          </p:nvSpPr>
          <p:spPr bwMode="auto">
            <a:xfrm>
              <a:off x="2660" y="2539"/>
              <a:ext cx="0" cy="144"/>
            </a:xfrm>
            <a:prstGeom prst="line">
              <a:avLst/>
            </a:prstGeom>
            <a:noFill/>
            <a:ln w="254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935" name="Text Box 58">
              <a:extLst>
                <a:ext uri="{FF2B5EF4-FFF2-40B4-BE49-F238E27FC236}">
                  <a16:creationId xmlns:a16="http://schemas.microsoft.com/office/drawing/2014/main" id="{86092B32-A22B-BBF1-CA76-A99C8DFB428F}"/>
                </a:ext>
              </a:extLst>
            </p:cNvPr>
            <p:cNvSpPr txBox="1">
              <a:spLocks noChangeArrowheads="1"/>
            </p:cNvSpPr>
            <p:nvPr/>
          </p:nvSpPr>
          <p:spPr bwMode="auto">
            <a:xfrm>
              <a:off x="2396" y="3590"/>
              <a:ext cx="6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GB" altLang="en-US" sz="2000"/>
                <a:t>Pump</a:t>
              </a:r>
            </a:p>
          </p:txBody>
        </p:sp>
        <p:sp>
          <p:nvSpPr>
            <p:cNvPr id="37936" name="Line 59">
              <a:extLst>
                <a:ext uri="{FF2B5EF4-FFF2-40B4-BE49-F238E27FC236}">
                  <a16:creationId xmlns:a16="http://schemas.microsoft.com/office/drawing/2014/main" id="{455D90E5-1582-428A-E8D8-89E55C1B2ED7}"/>
                </a:ext>
              </a:extLst>
            </p:cNvPr>
            <p:cNvSpPr>
              <a:spLocks noChangeShapeType="1"/>
            </p:cNvSpPr>
            <p:nvPr/>
          </p:nvSpPr>
          <p:spPr bwMode="auto">
            <a:xfrm>
              <a:off x="2709" y="3458"/>
              <a:ext cx="0" cy="144"/>
            </a:xfrm>
            <a:prstGeom prst="line">
              <a:avLst/>
            </a:prstGeom>
            <a:noFill/>
            <a:ln w="254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37896" name="Group 69">
            <a:extLst>
              <a:ext uri="{FF2B5EF4-FFF2-40B4-BE49-F238E27FC236}">
                <a16:creationId xmlns:a16="http://schemas.microsoft.com/office/drawing/2014/main" id="{3868B109-18F2-D9A3-0DE6-73C1EFF0DA8A}"/>
              </a:ext>
            </a:extLst>
          </p:cNvPr>
          <p:cNvGrpSpPr>
            <a:grpSpLocks/>
          </p:cNvGrpSpPr>
          <p:nvPr/>
        </p:nvGrpSpPr>
        <p:grpSpPr bwMode="auto">
          <a:xfrm>
            <a:off x="4273550" y="1790701"/>
            <a:ext cx="3678238" cy="817563"/>
            <a:chOff x="1489" y="3562"/>
            <a:chExt cx="2317" cy="515"/>
          </a:xfrm>
        </p:grpSpPr>
        <p:sp>
          <p:nvSpPr>
            <p:cNvPr id="37907" name="Rectangle 70">
              <a:extLst>
                <a:ext uri="{FF2B5EF4-FFF2-40B4-BE49-F238E27FC236}">
                  <a16:creationId xmlns:a16="http://schemas.microsoft.com/office/drawing/2014/main" id="{6115AD3E-B390-F2BD-86E5-88D6E0694C07}"/>
                </a:ext>
              </a:extLst>
            </p:cNvPr>
            <p:cNvSpPr>
              <a:spLocks noChangeArrowheads="1"/>
            </p:cNvSpPr>
            <p:nvPr/>
          </p:nvSpPr>
          <p:spPr bwMode="auto">
            <a:xfrm>
              <a:off x="1616" y="3582"/>
              <a:ext cx="2093" cy="48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grpSp>
          <p:nvGrpSpPr>
            <p:cNvPr id="37908" name="Group 71">
              <a:extLst>
                <a:ext uri="{FF2B5EF4-FFF2-40B4-BE49-F238E27FC236}">
                  <a16:creationId xmlns:a16="http://schemas.microsoft.com/office/drawing/2014/main" id="{CC611668-5B5D-2DAA-C4FB-F7A7EC52E05B}"/>
                </a:ext>
              </a:extLst>
            </p:cNvPr>
            <p:cNvGrpSpPr>
              <a:grpSpLocks/>
            </p:cNvGrpSpPr>
            <p:nvPr/>
          </p:nvGrpSpPr>
          <p:grpSpPr bwMode="auto">
            <a:xfrm>
              <a:off x="1489" y="3562"/>
              <a:ext cx="2317" cy="515"/>
              <a:chOff x="323" y="3373"/>
              <a:chExt cx="2317" cy="515"/>
            </a:xfrm>
          </p:grpSpPr>
          <p:sp>
            <p:nvSpPr>
              <p:cNvPr id="37909" name="Text Box 72">
                <a:extLst>
                  <a:ext uri="{FF2B5EF4-FFF2-40B4-BE49-F238E27FC236}">
                    <a16:creationId xmlns:a16="http://schemas.microsoft.com/office/drawing/2014/main" id="{9372AEAB-563E-8EB8-A377-45C8020CC9D6}"/>
                  </a:ext>
                </a:extLst>
              </p:cNvPr>
              <p:cNvSpPr txBox="1">
                <a:spLocks noChangeArrowheads="1"/>
              </p:cNvSpPr>
              <p:nvPr/>
            </p:nvSpPr>
            <p:spPr bwMode="auto">
              <a:xfrm>
                <a:off x="323" y="3503"/>
                <a:ext cx="9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GB" altLang="en-US" sz="2000"/>
                  <a:t>PM=</a:t>
                </a:r>
              </a:p>
            </p:txBody>
          </p:sp>
          <p:sp>
            <p:nvSpPr>
              <p:cNvPr id="37910" name="Text Box 73">
                <a:extLst>
                  <a:ext uri="{FF2B5EF4-FFF2-40B4-BE49-F238E27FC236}">
                    <a16:creationId xmlns:a16="http://schemas.microsoft.com/office/drawing/2014/main" id="{4DE0BE13-2971-DB64-F88F-1CFF751631CC}"/>
                  </a:ext>
                </a:extLst>
              </p:cNvPr>
              <p:cNvSpPr txBox="1">
                <a:spLocks noChangeArrowheads="1"/>
              </p:cNvSpPr>
              <p:nvPr/>
            </p:nvSpPr>
            <p:spPr bwMode="auto">
              <a:xfrm>
                <a:off x="1003" y="3638"/>
                <a:ext cx="9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GB" altLang="en-US" sz="2000"/>
                  <a:t>Volume</a:t>
                </a:r>
              </a:p>
            </p:txBody>
          </p:sp>
          <p:sp>
            <p:nvSpPr>
              <p:cNvPr id="37911" name="Text Box 74">
                <a:extLst>
                  <a:ext uri="{FF2B5EF4-FFF2-40B4-BE49-F238E27FC236}">
                    <a16:creationId xmlns:a16="http://schemas.microsoft.com/office/drawing/2014/main" id="{5388CFB7-03E5-9BC3-F677-FD14712FE6B1}"/>
                  </a:ext>
                </a:extLst>
              </p:cNvPr>
              <p:cNvSpPr txBox="1">
                <a:spLocks noChangeArrowheads="1"/>
              </p:cNvSpPr>
              <p:nvPr/>
            </p:nvSpPr>
            <p:spPr bwMode="auto">
              <a:xfrm>
                <a:off x="989" y="3373"/>
                <a:ext cx="9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GB" altLang="en-US" sz="2000"/>
                  <a:t>(W2-W1)</a:t>
                </a:r>
              </a:p>
            </p:txBody>
          </p:sp>
          <p:sp>
            <p:nvSpPr>
              <p:cNvPr id="37912" name="Line 75">
                <a:extLst>
                  <a:ext uri="{FF2B5EF4-FFF2-40B4-BE49-F238E27FC236}">
                    <a16:creationId xmlns:a16="http://schemas.microsoft.com/office/drawing/2014/main" id="{842E64D7-39D3-7439-C311-58977A4AF0F4}"/>
                  </a:ext>
                </a:extLst>
              </p:cNvPr>
              <p:cNvSpPr>
                <a:spLocks noChangeShapeType="1"/>
              </p:cNvSpPr>
              <p:nvPr/>
            </p:nvSpPr>
            <p:spPr bwMode="auto">
              <a:xfrm>
                <a:off x="1104" y="3648"/>
                <a:ext cx="864"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Text Box 76">
                <a:extLst>
                  <a:ext uri="{FF2B5EF4-FFF2-40B4-BE49-F238E27FC236}">
                    <a16:creationId xmlns:a16="http://schemas.microsoft.com/office/drawing/2014/main" id="{0D0EE9FE-4E2A-1BAE-91CB-E01B5D69D600}"/>
                  </a:ext>
                </a:extLst>
              </p:cNvPr>
              <p:cNvSpPr txBox="1">
                <a:spLocks noChangeArrowheads="1"/>
              </p:cNvSpPr>
              <p:nvPr/>
            </p:nvSpPr>
            <p:spPr bwMode="auto">
              <a:xfrm>
                <a:off x="1948" y="3518"/>
                <a:ext cx="6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GB" altLang="en-US"/>
                  <a:t>µg/m</a:t>
                </a:r>
                <a:r>
                  <a:rPr lang="en-GB" altLang="en-US" baseline="30000"/>
                  <a:t>3</a:t>
                </a:r>
              </a:p>
            </p:txBody>
          </p:sp>
        </p:grpSp>
      </p:grpSp>
      <p:grpSp>
        <p:nvGrpSpPr>
          <p:cNvPr id="37897" name="Group 79">
            <a:extLst>
              <a:ext uri="{FF2B5EF4-FFF2-40B4-BE49-F238E27FC236}">
                <a16:creationId xmlns:a16="http://schemas.microsoft.com/office/drawing/2014/main" id="{3C8E701A-361F-6A47-BC0A-B3216184C864}"/>
              </a:ext>
            </a:extLst>
          </p:cNvPr>
          <p:cNvGrpSpPr>
            <a:grpSpLocks/>
          </p:cNvGrpSpPr>
          <p:nvPr/>
        </p:nvGrpSpPr>
        <p:grpSpPr bwMode="auto">
          <a:xfrm>
            <a:off x="4984750" y="2698750"/>
            <a:ext cx="2152650" cy="1054100"/>
            <a:chOff x="2020" y="1388"/>
            <a:chExt cx="1356" cy="664"/>
          </a:xfrm>
        </p:grpSpPr>
        <p:grpSp>
          <p:nvGrpSpPr>
            <p:cNvPr id="37900" name="Group 80">
              <a:extLst>
                <a:ext uri="{FF2B5EF4-FFF2-40B4-BE49-F238E27FC236}">
                  <a16:creationId xmlns:a16="http://schemas.microsoft.com/office/drawing/2014/main" id="{917A9E89-F9DF-9F07-6866-5BB4A45615C7}"/>
                </a:ext>
              </a:extLst>
            </p:cNvPr>
            <p:cNvGrpSpPr>
              <a:grpSpLocks/>
            </p:cNvGrpSpPr>
            <p:nvPr/>
          </p:nvGrpSpPr>
          <p:grpSpPr bwMode="auto">
            <a:xfrm>
              <a:off x="2220" y="1388"/>
              <a:ext cx="1028" cy="664"/>
              <a:chOff x="2220" y="1057"/>
              <a:chExt cx="1028" cy="664"/>
            </a:xfrm>
          </p:grpSpPr>
          <p:sp>
            <p:nvSpPr>
              <p:cNvPr id="37905" name="AutoShape 81">
                <a:extLst>
                  <a:ext uri="{FF2B5EF4-FFF2-40B4-BE49-F238E27FC236}">
                    <a16:creationId xmlns:a16="http://schemas.microsoft.com/office/drawing/2014/main" id="{39B2714F-89BC-AAF8-875A-2BDF7FA641FD}"/>
                  </a:ext>
                </a:extLst>
              </p:cNvPr>
              <p:cNvSpPr>
                <a:spLocks noChangeArrowheads="1"/>
              </p:cNvSpPr>
              <p:nvPr/>
            </p:nvSpPr>
            <p:spPr bwMode="auto">
              <a:xfrm>
                <a:off x="2296" y="1278"/>
                <a:ext cx="872" cy="44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8 w 21600"/>
                  <a:gd name="T13" fmla="*/ 4486 h 21600"/>
                  <a:gd name="T14" fmla="*/ 17092 w 21600"/>
                  <a:gd name="T15" fmla="*/ 1711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6" name="AutoShape 82">
                <a:extLst>
                  <a:ext uri="{FF2B5EF4-FFF2-40B4-BE49-F238E27FC236}">
                    <a16:creationId xmlns:a16="http://schemas.microsoft.com/office/drawing/2014/main" id="{8D440269-23FE-B5F9-1802-072D6405C718}"/>
                  </a:ext>
                </a:extLst>
              </p:cNvPr>
              <p:cNvSpPr>
                <a:spLocks noChangeArrowheads="1"/>
              </p:cNvSpPr>
              <p:nvPr/>
            </p:nvSpPr>
            <p:spPr bwMode="auto">
              <a:xfrm flipV="1">
                <a:off x="2220" y="1057"/>
                <a:ext cx="1028" cy="21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6 w 21600"/>
                  <a:gd name="T13" fmla="*/ 4500 h 21600"/>
                  <a:gd name="T14" fmla="*/ 17104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7901" name="Freeform 83">
              <a:extLst>
                <a:ext uri="{FF2B5EF4-FFF2-40B4-BE49-F238E27FC236}">
                  <a16:creationId xmlns:a16="http://schemas.microsoft.com/office/drawing/2014/main" id="{1C1C656C-42C2-47C9-EC78-1EB74D92927A}"/>
                </a:ext>
              </a:extLst>
            </p:cNvPr>
            <p:cNvSpPr>
              <a:spLocks/>
            </p:cNvSpPr>
            <p:nvPr/>
          </p:nvSpPr>
          <p:spPr bwMode="auto">
            <a:xfrm flipH="1">
              <a:off x="2020" y="1711"/>
              <a:ext cx="291" cy="132"/>
            </a:xfrm>
            <a:custGeom>
              <a:avLst/>
              <a:gdLst>
                <a:gd name="T0" fmla="*/ 2147483647 w 141"/>
                <a:gd name="T1" fmla="*/ 15645658 h 109"/>
                <a:gd name="T2" fmla="*/ 2147483647 w 141"/>
                <a:gd name="T3" fmla="*/ 12605464 h 109"/>
                <a:gd name="T4" fmla="*/ 0 w 141"/>
                <a:gd name="T5" fmla="*/ 0 h 109"/>
                <a:gd name="T6" fmla="*/ 0 60000 65536"/>
                <a:gd name="T7" fmla="*/ 0 60000 65536"/>
                <a:gd name="T8" fmla="*/ 0 60000 65536"/>
                <a:gd name="T9" fmla="*/ 0 w 141"/>
                <a:gd name="T10" fmla="*/ 0 h 109"/>
                <a:gd name="T11" fmla="*/ 141 w 141"/>
                <a:gd name="T12" fmla="*/ 109 h 109"/>
              </a:gdLst>
              <a:ahLst/>
              <a:cxnLst>
                <a:cxn ang="T6">
                  <a:pos x="T0" y="T1"/>
                </a:cxn>
                <a:cxn ang="T7">
                  <a:pos x="T2" y="T3"/>
                </a:cxn>
                <a:cxn ang="T8">
                  <a:pos x="T4" y="T5"/>
                </a:cxn>
              </a:cxnLst>
              <a:rect l="T9" t="T10" r="T11" b="T12"/>
              <a:pathLst>
                <a:path w="141" h="109">
                  <a:moveTo>
                    <a:pt x="141" y="109"/>
                  </a:moveTo>
                  <a:lnTo>
                    <a:pt x="56" y="88"/>
                  </a:lnTo>
                  <a:lnTo>
                    <a:pt x="0" y="0"/>
                  </a:lnTo>
                </a:path>
              </a:pathLst>
            </a:custGeom>
            <a:noFill/>
            <a:ln w="25400">
              <a:solidFill>
                <a:srgbClr val="0000FF"/>
              </a:solidFill>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2" name="Freeform 84">
              <a:extLst>
                <a:ext uri="{FF2B5EF4-FFF2-40B4-BE49-F238E27FC236}">
                  <a16:creationId xmlns:a16="http://schemas.microsoft.com/office/drawing/2014/main" id="{431888FA-DC13-4878-6D55-86DDF783D70F}"/>
                </a:ext>
              </a:extLst>
            </p:cNvPr>
            <p:cNvSpPr>
              <a:spLocks/>
            </p:cNvSpPr>
            <p:nvPr/>
          </p:nvSpPr>
          <p:spPr bwMode="auto">
            <a:xfrm flipH="1">
              <a:off x="2062" y="1639"/>
              <a:ext cx="203" cy="116"/>
            </a:xfrm>
            <a:custGeom>
              <a:avLst/>
              <a:gdLst>
                <a:gd name="T0" fmla="*/ 2147483647 w 141"/>
                <a:gd name="T1" fmla="*/ 5148 h 109"/>
                <a:gd name="T2" fmla="*/ 2147483647 w 141"/>
                <a:gd name="T3" fmla="*/ 4170 h 109"/>
                <a:gd name="T4" fmla="*/ 0 w 141"/>
                <a:gd name="T5" fmla="*/ 0 h 109"/>
                <a:gd name="T6" fmla="*/ 0 60000 65536"/>
                <a:gd name="T7" fmla="*/ 0 60000 65536"/>
                <a:gd name="T8" fmla="*/ 0 60000 65536"/>
                <a:gd name="T9" fmla="*/ 0 w 141"/>
                <a:gd name="T10" fmla="*/ 0 h 109"/>
                <a:gd name="T11" fmla="*/ 141 w 141"/>
                <a:gd name="T12" fmla="*/ 109 h 109"/>
              </a:gdLst>
              <a:ahLst/>
              <a:cxnLst>
                <a:cxn ang="T6">
                  <a:pos x="T0" y="T1"/>
                </a:cxn>
                <a:cxn ang="T7">
                  <a:pos x="T2" y="T3"/>
                </a:cxn>
                <a:cxn ang="T8">
                  <a:pos x="T4" y="T5"/>
                </a:cxn>
              </a:cxnLst>
              <a:rect l="T9" t="T10" r="T11" b="T12"/>
              <a:pathLst>
                <a:path w="141" h="109">
                  <a:moveTo>
                    <a:pt x="141" y="109"/>
                  </a:moveTo>
                  <a:lnTo>
                    <a:pt x="56" y="88"/>
                  </a:lnTo>
                  <a:lnTo>
                    <a:pt x="0" y="0"/>
                  </a:lnTo>
                </a:path>
              </a:pathLst>
            </a:custGeom>
            <a:noFill/>
            <a:ln w="25400">
              <a:solidFill>
                <a:srgbClr val="0000FF"/>
              </a:solidFill>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3" name="Freeform 85">
              <a:extLst>
                <a:ext uri="{FF2B5EF4-FFF2-40B4-BE49-F238E27FC236}">
                  <a16:creationId xmlns:a16="http://schemas.microsoft.com/office/drawing/2014/main" id="{64DDA051-2E9B-C18A-8C9A-608E8852ABC7}"/>
                </a:ext>
              </a:extLst>
            </p:cNvPr>
            <p:cNvSpPr>
              <a:spLocks/>
            </p:cNvSpPr>
            <p:nvPr/>
          </p:nvSpPr>
          <p:spPr bwMode="auto">
            <a:xfrm>
              <a:off x="3154" y="1711"/>
              <a:ext cx="222" cy="132"/>
            </a:xfrm>
            <a:custGeom>
              <a:avLst/>
              <a:gdLst>
                <a:gd name="T0" fmla="*/ 2147483647 w 141"/>
                <a:gd name="T1" fmla="*/ 15645658 h 109"/>
                <a:gd name="T2" fmla="*/ 2147483647 w 141"/>
                <a:gd name="T3" fmla="*/ 12605464 h 109"/>
                <a:gd name="T4" fmla="*/ 0 w 141"/>
                <a:gd name="T5" fmla="*/ 0 h 109"/>
                <a:gd name="T6" fmla="*/ 0 60000 65536"/>
                <a:gd name="T7" fmla="*/ 0 60000 65536"/>
                <a:gd name="T8" fmla="*/ 0 60000 65536"/>
                <a:gd name="T9" fmla="*/ 0 w 141"/>
                <a:gd name="T10" fmla="*/ 0 h 109"/>
                <a:gd name="T11" fmla="*/ 141 w 141"/>
                <a:gd name="T12" fmla="*/ 109 h 109"/>
              </a:gdLst>
              <a:ahLst/>
              <a:cxnLst>
                <a:cxn ang="T6">
                  <a:pos x="T0" y="T1"/>
                </a:cxn>
                <a:cxn ang="T7">
                  <a:pos x="T2" y="T3"/>
                </a:cxn>
                <a:cxn ang="T8">
                  <a:pos x="T4" y="T5"/>
                </a:cxn>
              </a:cxnLst>
              <a:rect l="T9" t="T10" r="T11" b="T12"/>
              <a:pathLst>
                <a:path w="141" h="109">
                  <a:moveTo>
                    <a:pt x="141" y="109"/>
                  </a:moveTo>
                  <a:lnTo>
                    <a:pt x="56" y="88"/>
                  </a:lnTo>
                  <a:lnTo>
                    <a:pt x="0" y="0"/>
                  </a:lnTo>
                </a:path>
              </a:pathLst>
            </a:custGeom>
            <a:noFill/>
            <a:ln w="25400">
              <a:solidFill>
                <a:srgbClr val="0000FF"/>
              </a:solidFill>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4" name="Freeform 86">
              <a:extLst>
                <a:ext uri="{FF2B5EF4-FFF2-40B4-BE49-F238E27FC236}">
                  <a16:creationId xmlns:a16="http://schemas.microsoft.com/office/drawing/2014/main" id="{27D79F72-4262-CAA8-1B8C-A93DA13D6FC5}"/>
                </a:ext>
              </a:extLst>
            </p:cNvPr>
            <p:cNvSpPr>
              <a:spLocks/>
            </p:cNvSpPr>
            <p:nvPr/>
          </p:nvSpPr>
          <p:spPr bwMode="auto">
            <a:xfrm>
              <a:off x="3193" y="1639"/>
              <a:ext cx="155" cy="116"/>
            </a:xfrm>
            <a:custGeom>
              <a:avLst/>
              <a:gdLst>
                <a:gd name="T0" fmla="*/ 49957 w 141"/>
                <a:gd name="T1" fmla="*/ 5148 h 109"/>
                <a:gd name="T2" fmla="*/ 19864 w 141"/>
                <a:gd name="T3" fmla="*/ 4170 h 109"/>
                <a:gd name="T4" fmla="*/ 0 w 141"/>
                <a:gd name="T5" fmla="*/ 0 h 109"/>
                <a:gd name="T6" fmla="*/ 0 60000 65536"/>
                <a:gd name="T7" fmla="*/ 0 60000 65536"/>
                <a:gd name="T8" fmla="*/ 0 60000 65536"/>
                <a:gd name="T9" fmla="*/ 0 w 141"/>
                <a:gd name="T10" fmla="*/ 0 h 109"/>
                <a:gd name="T11" fmla="*/ 141 w 141"/>
                <a:gd name="T12" fmla="*/ 109 h 109"/>
              </a:gdLst>
              <a:ahLst/>
              <a:cxnLst>
                <a:cxn ang="T6">
                  <a:pos x="T0" y="T1"/>
                </a:cxn>
                <a:cxn ang="T7">
                  <a:pos x="T2" y="T3"/>
                </a:cxn>
                <a:cxn ang="T8">
                  <a:pos x="T4" y="T5"/>
                </a:cxn>
              </a:cxnLst>
              <a:rect l="T9" t="T10" r="T11" b="T12"/>
              <a:pathLst>
                <a:path w="141" h="109">
                  <a:moveTo>
                    <a:pt x="141" y="109"/>
                  </a:moveTo>
                  <a:lnTo>
                    <a:pt x="56" y="88"/>
                  </a:lnTo>
                  <a:lnTo>
                    <a:pt x="0" y="0"/>
                  </a:lnTo>
                </a:path>
              </a:pathLst>
            </a:custGeom>
            <a:noFill/>
            <a:ln w="25400">
              <a:solidFill>
                <a:srgbClr val="0000FF"/>
              </a:solidFill>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1" name="Picture 6" descr="Figure 4-32">
            <a:extLst>
              <a:ext uri="{FF2B5EF4-FFF2-40B4-BE49-F238E27FC236}">
                <a16:creationId xmlns:a16="http://schemas.microsoft.com/office/drawing/2014/main" id="{5384AAB6-A263-5839-B3F6-F586337DB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8636" y="536851"/>
            <a:ext cx="2751138"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ox(in)">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arth atmosphere">
            <a:extLst>
              <a:ext uri="{FF2B5EF4-FFF2-40B4-BE49-F238E27FC236}">
                <a16:creationId xmlns:a16="http://schemas.microsoft.com/office/drawing/2014/main" id="{46A5420C-0BDC-7560-A8AC-BBD88D125D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1321" y="1688206"/>
            <a:ext cx="4701918" cy="328199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39C4D2E-1536-AE10-413A-22A8F35AF1A4}"/>
              </a:ext>
            </a:extLst>
          </p:cNvPr>
          <p:cNvSpPr>
            <a:spLocks noGrp="1"/>
          </p:cNvSpPr>
          <p:nvPr>
            <p:ph type="title"/>
          </p:nvPr>
        </p:nvSpPr>
        <p:spPr>
          <a:xfrm>
            <a:off x="2483283" y="302972"/>
            <a:ext cx="6196483" cy="724934"/>
          </a:xfrm>
        </p:spPr>
        <p:txBody>
          <a:bodyPr>
            <a:normAutofit/>
          </a:bodyPr>
          <a:lstStyle/>
          <a:p>
            <a:pPr algn="ctr" rtl="1"/>
            <a:r>
              <a:rPr lang="en-US" sz="3600" b="1" dirty="0">
                <a:solidFill>
                  <a:srgbClr val="C00000"/>
                </a:solidFill>
                <a:cs typeface="Calibri" panose="020F0502020204030204" pitchFamily="34" charset="0"/>
              </a:rPr>
              <a:t>The Atmosphere</a:t>
            </a:r>
          </a:p>
        </p:txBody>
      </p:sp>
      <p:sp>
        <p:nvSpPr>
          <p:cNvPr id="6" name="TextBox 5">
            <a:extLst>
              <a:ext uri="{FF2B5EF4-FFF2-40B4-BE49-F238E27FC236}">
                <a16:creationId xmlns:a16="http://schemas.microsoft.com/office/drawing/2014/main" id="{B6F3CCC6-51F0-1E5D-2D26-F5527B85C19F}"/>
              </a:ext>
            </a:extLst>
          </p:cNvPr>
          <p:cNvSpPr txBox="1"/>
          <p:nvPr/>
        </p:nvSpPr>
        <p:spPr>
          <a:xfrm>
            <a:off x="483009" y="1654730"/>
            <a:ext cx="5947288" cy="1831271"/>
          </a:xfrm>
          <a:prstGeom prst="rect">
            <a:avLst/>
          </a:prstGeom>
          <a:noFill/>
        </p:spPr>
        <p:txBody>
          <a:bodyPr wrap="square">
            <a:spAutoFit/>
          </a:bodyPr>
          <a:lstStyle/>
          <a:p>
            <a:pPr indent="-365760">
              <a:lnSpc>
                <a:spcPct val="90000"/>
              </a:lnSpc>
              <a:spcBef>
                <a:spcPts val="200"/>
              </a:spcBef>
              <a:spcAft>
                <a:spcPts val="400"/>
              </a:spcAft>
              <a:buClr>
                <a:schemeClr val="tx1"/>
              </a:buClr>
              <a:buSzPct val="99000"/>
              <a:buFont typeface="Corbel" pitchFamily="34" charset="0"/>
              <a:buChar char="•"/>
            </a:pPr>
            <a:r>
              <a:rPr lang="en-US" sz="2400" dirty="0">
                <a:latin typeface="+mj-lt"/>
                <a:cs typeface="Calibri" panose="020F0502020204030204" pitchFamily="34" charset="0"/>
              </a:rPr>
              <a:t>The atmosphere is a thin layer covering the Earth.</a:t>
            </a:r>
          </a:p>
          <a:p>
            <a:pPr indent="-365760">
              <a:lnSpc>
                <a:spcPct val="90000"/>
              </a:lnSpc>
              <a:spcBef>
                <a:spcPts val="200"/>
              </a:spcBef>
              <a:spcAft>
                <a:spcPts val="400"/>
              </a:spcAft>
              <a:buClr>
                <a:schemeClr val="tx1"/>
              </a:buClr>
              <a:buSzPct val="99000"/>
              <a:buFont typeface="Corbel" pitchFamily="34" charset="0"/>
              <a:buChar char="•"/>
            </a:pPr>
            <a:r>
              <a:rPr lang="en-US" sz="2400" dirty="0">
                <a:latin typeface="+mj-lt"/>
                <a:cs typeface="Calibri" panose="020F0502020204030204" pitchFamily="34" charset="0"/>
              </a:rPr>
              <a:t>About 80% of the atmosphere is found at the lowest altitude of 20 km above the Earth's surface.</a:t>
            </a:r>
          </a:p>
        </p:txBody>
      </p:sp>
    </p:spTree>
    <p:extLst>
      <p:ext uri="{BB962C8B-B14F-4D97-AF65-F5344CB8AC3E}">
        <p14:creationId xmlns:p14="http://schemas.microsoft.com/office/powerpoint/2010/main" val="1111862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1 Imagen" descr="11122008(002)">
            <a:extLst>
              <a:ext uri="{FF2B5EF4-FFF2-40B4-BE49-F238E27FC236}">
                <a16:creationId xmlns:a16="http://schemas.microsoft.com/office/drawing/2014/main" id="{C83DB8D1-D0EF-5042-C49B-CEC313ADA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25" y="777877"/>
            <a:ext cx="2999479" cy="233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2" descr="C:\000-IZANA\092-Fotos\2000-ATMOSFERA\01-SANTA-CRUZ-LABORATORY\26052009(011).jpg">
            <a:extLst>
              <a:ext uri="{FF2B5EF4-FFF2-40B4-BE49-F238E27FC236}">
                <a16:creationId xmlns:a16="http://schemas.microsoft.com/office/drawing/2014/main" id="{9E089B17-5EEF-EDBE-3049-ED3EB9670E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19" y="3891722"/>
            <a:ext cx="2472899" cy="18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4 Rectángulo">
            <a:extLst>
              <a:ext uri="{FF2B5EF4-FFF2-40B4-BE49-F238E27FC236}">
                <a16:creationId xmlns:a16="http://schemas.microsoft.com/office/drawing/2014/main" id="{7533A33F-6316-9F96-F91D-6DEC898739CD}"/>
              </a:ext>
            </a:extLst>
          </p:cNvPr>
          <p:cNvSpPr>
            <a:spLocks noChangeArrowheads="1"/>
          </p:cNvSpPr>
          <p:nvPr/>
        </p:nvSpPr>
        <p:spPr bwMode="auto">
          <a:xfrm>
            <a:off x="3631097" y="2438401"/>
            <a:ext cx="80043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eaLnBrk="1" hangingPunct="1"/>
            <a:r>
              <a:rPr lang="en-US" altLang="en-US" sz="2000" dirty="0"/>
              <a:t>This sample filter is equilibrated at some set of thermodynamic conditions for a period of time before and after sampling. Through the use of a laboratory gravimetric balance, the difference in pre- and post-sample weights yields the PM mass collected. Knowing the volume of air passed through the filter allows the determination of the PM </a:t>
            </a:r>
            <a:r>
              <a:rPr lang="en-US" sz="2000" noProof="0" dirty="0"/>
              <a:t>mass concentration.</a:t>
            </a:r>
          </a:p>
          <a:p>
            <a:pPr algn="just" eaLnBrk="1" hangingPunct="1"/>
            <a:endParaRPr lang="en-US" sz="2000" dirty="0"/>
          </a:p>
          <a:p>
            <a:pPr marL="342900" indent="-342900">
              <a:spcBef>
                <a:spcPct val="50000"/>
              </a:spcBef>
              <a:buClr>
                <a:srgbClr val="BD3632"/>
              </a:buClr>
              <a:buFontTx/>
              <a:buChar char="•"/>
              <a:defRPr/>
            </a:pPr>
            <a:r>
              <a:rPr lang="en-US" sz="2000" b="1" u="sng" kern="0" dirty="0">
                <a:solidFill>
                  <a:srgbClr val="FF0000"/>
                </a:solidFill>
              </a:rPr>
              <a:t>Advantages</a:t>
            </a:r>
            <a:r>
              <a:rPr lang="en-US" sz="2000" kern="0" dirty="0">
                <a:solidFill>
                  <a:srgbClr val="00338D"/>
                </a:solidFill>
              </a:rPr>
              <a:t>: Recognized reference method, low capital cost</a:t>
            </a:r>
          </a:p>
          <a:p>
            <a:pPr marL="342900" indent="-342900">
              <a:spcBef>
                <a:spcPct val="50000"/>
              </a:spcBef>
              <a:buClr>
                <a:srgbClr val="BD3632"/>
              </a:buClr>
              <a:buFontTx/>
              <a:buChar char="•"/>
              <a:defRPr/>
            </a:pPr>
            <a:r>
              <a:rPr lang="en-US" sz="2000" b="1" u="sng" kern="0" dirty="0">
                <a:solidFill>
                  <a:srgbClr val="FF0000"/>
                </a:solidFill>
              </a:rPr>
              <a:t>Disadvantages</a:t>
            </a:r>
            <a:r>
              <a:rPr lang="en-US" sz="2000" kern="0" dirty="0">
                <a:solidFill>
                  <a:srgbClr val="00338D"/>
                </a:solidFill>
              </a:rPr>
              <a:t>: Limited time resolution (typically 24-hr), long turnaround times,  labor intensive, and gravimetric lab maintenance/cost.</a:t>
            </a:r>
            <a:endParaRPr lang="es-ES" altLang="en-US" sz="2000" dirty="0"/>
          </a:p>
        </p:txBody>
      </p:sp>
      <p:sp>
        <p:nvSpPr>
          <p:cNvPr id="5" name="TextBox 4">
            <a:extLst>
              <a:ext uri="{FF2B5EF4-FFF2-40B4-BE49-F238E27FC236}">
                <a16:creationId xmlns:a16="http://schemas.microsoft.com/office/drawing/2014/main" id="{D29DDEAE-6819-C308-09FD-FA7E763290F4}"/>
              </a:ext>
            </a:extLst>
          </p:cNvPr>
          <p:cNvSpPr txBox="1"/>
          <p:nvPr/>
        </p:nvSpPr>
        <p:spPr>
          <a:xfrm>
            <a:off x="4004365" y="1401629"/>
            <a:ext cx="5613400" cy="861774"/>
          </a:xfrm>
          <a:prstGeom prst="rect">
            <a:avLst/>
          </a:prstGeom>
          <a:noFill/>
        </p:spPr>
        <p:txBody>
          <a:bodyPr wrap="square">
            <a:spAutoFit/>
          </a:bodyPr>
          <a:lstStyle/>
          <a:p>
            <a:pPr marL="342900" indent="-342900" eaLnBrk="0" hangingPunct="0">
              <a:spcBef>
                <a:spcPct val="50000"/>
              </a:spcBef>
              <a:buClr>
                <a:srgbClr val="BD3632"/>
              </a:buClr>
              <a:buFont typeface="Arial" panose="020B0604020202020204" pitchFamily="34" charset="0"/>
              <a:buChar char="•"/>
              <a:defRPr/>
            </a:pPr>
            <a:r>
              <a:rPr lang="en-US" sz="2000" b="1" kern="0" dirty="0">
                <a:solidFill>
                  <a:srgbClr val="00338D"/>
                </a:solidFill>
              </a:rPr>
              <a:t>High volume methods:  TSP, PM</a:t>
            </a:r>
            <a:r>
              <a:rPr lang="en-US" sz="2000" b="1" kern="0" baseline="-25000" dirty="0">
                <a:solidFill>
                  <a:srgbClr val="00338D"/>
                </a:solidFill>
              </a:rPr>
              <a:t>10</a:t>
            </a:r>
            <a:r>
              <a:rPr lang="en-US" sz="2000" b="1" kern="0" dirty="0">
                <a:solidFill>
                  <a:srgbClr val="00338D"/>
                </a:solidFill>
              </a:rPr>
              <a:t>, PM</a:t>
            </a:r>
            <a:r>
              <a:rPr lang="en-US" sz="2000" b="1" kern="0" baseline="-25000" dirty="0">
                <a:solidFill>
                  <a:srgbClr val="00338D"/>
                </a:solidFill>
              </a:rPr>
              <a:t>2.5</a:t>
            </a:r>
            <a:r>
              <a:rPr lang="en-US" sz="2000" b="1" kern="0" dirty="0">
                <a:solidFill>
                  <a:srgbClr val="00338D"/>
                </a:solidFill>
              </a:rPr>
              <a:t> </a:t>
            </a:r>
            <a:endParaRPr lang="en-US" sz="2000" b="1" kern="0" dirty="0">
              <a:solidFill>
                <a:srgbClr val="00338D"/>
              </a:solidFill>
              <a:sym typeface="Wingdings" pitchFamily="2" charset="2"/>
            </a:endParaRPr>
          </a:p>
          <a:p>
            <a:pPr marL="342900" indent="-342900" eaLnBrk="0" hangingPunct="0">
              <a:spcBef>
                <a:spcPct val="50000"/>
              </a:spcBef>
              <a:buClr>
                <a:srgbClr val="BD3632"/>
              </a:buClr>
              <a:buFont typeface="Arial" panose="020B0604020202020204" pitchFamily="34" charset="0"/>
              <a:buChar char="•"/>
              <a:defRPr/>
            </a:pPr>
            <a:r>
              <a:rPr lang="en-US" sz="2000" b="1" kern="0" dirty="0">
                <a:solidFill>
                  <a:srgbClr val="00338D"/>
                </a:solidFill>
              </a:rPr>
              <a:t>Low volume methods:  (PM</a:t>
            </a:r>
            <a:r>
              <a:rPr lang="en-US" sz="2000" b="1" kern="0" baseline="-25000" dirty="0">
                <a:solidFill>
                  <a:srgbClr val="00338D"/>
                </a:solidFill>
              </a:rPr>
              <a:t>10</a:t>
            </a:r>
            <a:r>
              <a:rPr lang="en-US" sz="2000" b="1" kern="0" dirty="0">
                <a:solidFill>
                  <a:srgbClr val="00338D"/>
                </a:solidFill>
              </a:rPr>
              <a:t>, PM</a:t>
            </a:r>
            <a:r>
              <a:rPr lang="en-US" sz="2000" b="1" kern="0" baseline="-25000" dirty="0">
                <a:solidFill>
                  <a:srgbClr val="00338D"/>
                </a:solidFill>
              </a:rPr>
              <a:t>2.5</a:t>
            </a:r>
            <a:r>
              <a:rPr lang="en-US" sz="2000" b="1" kern="0" dirty="0">
                <a:solidFill>
                  <a:srgbClr val="00338D"/>
                </a:solidFill>
              </a:rPr>
              <a:t>, </a:t>
            </a:r>
            <a:r>
              <a:rPr lang="en-US" sz="2000" b="1" kern="0" dirty="0" err="1">
                <a:solidFill>
                  <a:srgbClr val="00338D"/>
                </a:solidFill>
              </a:rPr>
              <a:t>PM</a:t>
            </a:r>
            <a:r>
              <a:rPr lang="en-US" sz="2000" b="1" kern="0" baseline="-25000" dirty="0" err="1">
                <a:solidFill>
                  <a:srgbClr val="00338D"/>
                </a:solidFill>
              </a:rPr>
              <a:t>Coarse</a:t>
            </a:r>
            <a:r>
              <a:rPr lang="en-US" sz="2000" b="1" kern="0" dirty="0">
                <a:solidFill>
                  <a:srgbClr val="00338D"/>
                </a:solidFill>
              </a:rPr>
              <a:t>)</a:t>
            </a:r>
          </a:p>
        </p:txBody>
      </p:sp>
      <p:sp>
        <p:nvSpPr>
          <p:cNvPr id="6" name="Rectangle 3">
            <a:extLst>
              <a:ext uri="{FF2B5EF4-FFF2-40B4-BE49-F238E27FC236}">
                <a16:creationId xmlns:a16="http://schemas.microsoft.com/office/drawing/2014/main" id="{2D8CDED2-7F5F-125C-86A1-58DBD6C30F43}"/>
              </a:ext>
            </a:extLst>
          </p:cNvPr>
          <p:cNvSpPr>
            <a:spLocks noChangeArrowheads="1"/>
          </p:cNvSpPr>
          <p:nvPr/>
        </p:nvSpPr>
        <p:spPr bwMode="auto">
          <a:xfrm rot="10800000" flipV="1">
            <a:off x="3896139" y="318049"/>
            <a:ext cx="8004313" cy="831639"/>
          </a:xfrm>
          <a:prstGeom prst="rect">
            <a:avLst/>
          </a:prstGeom>
          <a:noFill/>
          <a:ln w="9525">
            <a:noFill/>
            <a:miter lim="800000"/>
            <a:headEnd/>
            <a:tailEnd/>
          </a:ln>
        </p:spPr>
        <p:txBody>
          <a:bodyPr wrap="square" lIns="92075" tIns="46038" rIns="92075" bIns="46038">
            <a:spAutoFit/>
          </a:bodyPr>
          <a:lstStyle/>
          <a:p>
            <a:pPr>
              <a:spcBef>
                <a:spcPct val="50000"/>
              </a:spcBef>
              <a:defRPr/>
            </a:pPr>
            <a:r>
              <a:rPr lang="en-US" sz="2400" b="1" dirty="0">
                <a:solidFill>
                  <a:srgbClr val="C00000"/>
                </a:solidFill>
                <a:latin typeface="+mj-lt"/>
                <a:cs typeface="Arial" charset="0"/>
              </a:rPr>
              <a:t>Common Gravimetric Ambient Aerosol Sampling Techniques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5">
            <a:extLst>
              <a:ext uri="{FF2B5EF4-FFF2-40B4-BE49-F238E27FC236}">
                <a16:creationId xmlns:a16="http://schemas.microsoft.com/office/drawing/2014/main" id="{D465E593-9AB0-049F-5654-6DA415AAEFCE}"/>
              </a:ext>
            </a:extLst>
          </p:cNvPr>
          <p:cNvSpPr>
            <a:spLocks noChangeArrowheads="1"/>
          </p:cNvSpPr>
          <p:nvPr/>
        </p:nvSpPr>
        <p:spPr bwMode="auto">
          <a:xfrm>
            <a:off x="1673225" y="458027"/>
            <a:ext cx="7112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defRPr/>
            </a:pPr>
            <a:r>
              <a:rPr lang="en-US" sz="2000" b="1" dirty="0">
                <a:effectLst>
                  <a:outerShdw blurRad="38100" dist="38100" dir="2700000" algn="tl">
                    <a:srgbClr val="C0C0C0"/>
                  </a:outerShdw>
                </a:effectLst>
                <a:latin typeface="+mn-lt"/>
                <a:cs typeface="+mn-cs"/>
              </a:rPr>
              <a:t>2) Automatic continuous measurements</a:t>
            </a:r>
          </a:p>
        </p:txBody>
      </p:sp>
      <p:sp>
        <p:nvSpPr>
          <p:cNvPr id="47108" name="Text Box 7">
            <a:extLst>
              <a:ext uri="{FF2B5EF4-FFF2-40B4-BE49-F238E27FC236}">
                <a16:creationId xmlns:a16="http://schemas.microsoft.com/office/drawing/2014/main" id="{2238AD8F-0AD3-F367-BD60-E4163FE6CE7E}"/>
              </a:ext>
            </a:extLst>
          </p:cNvPr>
          <p:cNvSpPr txBox="1">
            <a:spLocks noChangeArrowheads="1"/>
          </p:cNvSpPr>
          <p:nvPr/>
        </p:nvSpPr>
        <p:spPr bwMode="auto">
          <a:xfrm>
            <a:off x="5022851" y="1905001"/>
            <a:ext cx="3948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GB" altLang="en-US" b="1" dirty="0">
                <a:solidFill>
                  <a:schemeClr val="accent2"/>
                </a:solidFill>
              </a:rPr>
              <a:t>mass=function (frequency)</a:t>
            </a:r>
          </a:p>
        </p:txBody>
      </p:sp>
      <p:sp>
        <p:nvSpPr>
          <p:cNvPr id="47109" name="Text Box 9">
            <a:extLst>
              <a:ext uri="{FF2B5EF4-FFF2-40B4-BE49-F238E27FC236}">
                <a16:creationId xmlns:a16="http://schemas.microsoft.com/office/drawing/2014/main" id="{425B0C21-9291-EBC5-97D7-854978A28447}"/>
              </a:ext>
            </a:extLst>
          </p:cNvPr>
          <p:cNvSpPr txBox="1">
            <a:spLocks noChangeArrowheads="1"/>
          </p:cNvSpPr>
          <p:nvPr/>
        </p:nvSpPr>
        <p:spPr bwMode="auto">
          <a:xfrm>
            <a:off x="2671764" y="1255713"/>
            <a:ext cx="7832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GB" altLang="en-US" sz="2000" b="1">
                <a:solidFill>
                  <a:srgbClr val="0000FF"/>
                </a:solidFill>
              </a:rPr>
              <a:t>TEOM</a:t>
            </a:r>
            <a:r>
              <a:rPr lang="en-GB" altLang="en-US" sz="2000">
                <a:solidFill>
                  <a:srgbClr val="0000FF"/>
                </a:solidFill>
              </a:rPr>
              <a:t> :Tappered Element Oscillating Microbalance </a:t>
            </a:r>
          </a:p>
        </p:txBody>
      </p:sp>
      <p:sp>
        <p:nvSpPr>
          <p:cNvPr id="47110" name="Rectangle 16">
            <a:extLst>
              <a:ext uri="{FF2B5EF4-FFF2-40B4-BE49-F238E27FC236}">
                <a16:creationId xmlns:a16="http://schemas.microsoft.com/office/drawing/2014/main" id="{91CF3C83-ECEB-A5ED-1FDB-03A72B3AEE21}"/>
              </a:ext>
            </a:extLst>
          </p:cNvPr>
          <p:cNvSpPr>
            <a:spLocks noChangeArrowheads="1"/>
          </p:cNvSpPr>
          <p:nvPr/>
        </p:nvSpPr>
        <p:spPr bwMode="auto">
          <a:xfrm>
            <a:off x="1716088" y="1752600"/>
            <a:ext cx="260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de-DE" altLang="en-US" sz="2000" b="1" dirty="0">
                <a:solidFill>
                  <a:schemeClr val="accent2"/>
                </a:solidFill>
              </a:rPr>
              <a:t>1. TEOM mod.1400a</a:t>
            </a:r>
            <a:endParaRPr lang="es-ES" altLang="en-US" sz="2000" b="1" dirty="0">
              <a:solidFill>
                <a:schemeClr val="accent2"/>
              </a:solidFill>
            </a:endParaRPr>
          </a:p>
        </p:txBody>
      </p:sp>
      <p:sp>
        <p:nvSpPr>
          <p:cNvPr id="47111" name="Text Box 19">
            <a:extLst>
              <a:ext uri="{FF2B5EF4-FFF2-40B4-BE49-F238E27FC236}">
                <a16:creationId xmlns:a16="http://schemas.microsoft.com/office/drawing/2014/main" id="{749AF32B-FCA3-9499-6991-604030BB28FD}"/>
              </a:ext>
            </a:extLst>
          </p:cNvPr>
          <p:cNvSpPr txBox="1">
            <a:spLocks noChangeArrowheads="1"/>
          </p:cNvSpPr>
          <p:nvPr/>
        </p:nvSpPr>
        <p:spPr bwMode="auto">
          <a:xfrm>
            <a:off x="2106613" y="2184401"/>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s-ES" altLang="en-US" b="1">
                <a:solidFill>
                  <a:schemeClr val="accent2"/>
                </a:solidFill>
              </a:rPr>
              <a:t>sensor</a:t>
            </a:r>
          </a:p>
        </p:txBody>
      </p:sp>
      <p:pic>
        <p:nvPicPr>
          <p:cNvPr id="47112" name="Picture 20">
            <a:extLst>
              <a:ext uri="{FF2B5EF4-FFF2-40B4-BE49-F238E27FC236}">
                <a16:creationId xmlns:a16="http://schemas.microsoft.com/office/drawing/2014/main" id="{AAAAF7E1-2A88-8DD4-C7D9-2D4C1041A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2525713"/>
            <a:ext cx="4006850" cy="401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21">
            <a:extLst>
              <a:ext uri="{FF2B5EF4-FFF2-40B4-BE49-F238E27FC236}">
                <a16:creationId xmlns:a16="http://schemas.microsoft.com/office/drawing/2014/main" id="{6766DC5C-2B26-7FE3-F67A-8F655D8C2207}"/>
              </a:ext>
            </a:extLst>
          </p:cNvPr>
          <p:cNvSpPr txBox="1">
            <a:spLocks noChangeArrowheads="1"/>
          </p:cNvSpPr>
          <p:nvPr/>
        </p:nvSpPr>
        <p:spPr bwMode="auto">
          <a:xfrm>
            <a:off x="5916613" y="2974976"/>
            <a:ext cx="3770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GB" altLang="en-US" sz="1400" b="1"/>
              <a:t>Sample accumalated in the filter</a:t>
            </a:r>
          </a:p>
        </p:txBody>
      </p:sp>
      <p:sp>
        <p:nvSpPr>
          <p:cNvPr id="47114" name="Freeform 22">
            <a:extLst>
              <a:ext uri="{FF2B5EF4-FFF2-40B4-BE49-F238E27FC236}">
                <a16:creationId xmlns:a16="http://schemas.microsoft.com/office/drawing/2014/main" id="{C5D8C00E-5EE6-9AF2-BD83-ACF0E4B1AD73}"/>
              </a:ext>
            </a:extLst>
          </p:cNvPr>
          <p:cNvSpPr>
            <a:spLocks/>
          </p:cNvSpPr>
          <p:nvPr/>
        </p:nvSpPr>
        <p:spPr bwMode="auto">
          <a:xfrm>
            <a:off x="3935413" y="2730500"/>
            <a:ext cx="1981200" cy="342900"/>
          </a:xfrm>
          <a:custGeom>
            <a:avLst/>
            <a:gdLst>
              <a:gd name="T0" fmla="*/ 0 w 1152"/>
              <a:gd name="T1" fmla="*/ 2147483647 h 216"/>
              <a:gd name="T2" fmla="*/ 2147483647 w 1152"/>
              <a:gd name="T3" fmla="*/ 2147483647 h 216"/>
              <a:gd name="T4" fmla="*/ 2147483647 w 1152"/>
              <a:gd name="T5" fmla="*/ 0 h 216"/>
              <a:gd name="T6" fmla="*/ 0 60000 65536"/>
              <a:gd name="T7" fmla="*/ 0 60000 65536"/>
              <a:gd name="T8" fmla="*/ 0 60000 65536"/>
              <a:gd name="T9" fmla="*/ 0 w 1152"/>
              <a:gd name="T10" fmla="*/ 0 h 216"/>
              <a:gd name="T11" fmla="*/ 1152 w 1152"/>
              <a:gd name="T12" fmla="*/ 216 h 216"/>
            </a:gdLst>
            <a:ahLst/>
            <a:cxnLst>
              <a:cxn ang="T6">
                <a:pos x="T0" y="T1"/>
              </a:cxn>
              <a:cxn ang="T7">
                <a:pos x="T2" y="T3"/>
              </a:cxn>
              <a:cxn ang="T8">
                <a:pos x="T4" y="T5"/>
              </a:cxn>
            </a:cxnLst>
            <a:rect l="T9" t="T10" r="T11" b="T12"/>
            <a:pathLst>
              <a:path w="1152" h="216">
                <a:moveTo>
                  <a:pt x="0" y="216"/>
                </a:moveTo>
                <a:lnTo>
                  <a:pt x="16" y="80"/>
                </a:lnTo>
                <a:lnTo>
                  <a:pt x="1152" y="0"/>
                </a:lnTo>
              </a:path>
            </a:pathLst>
          </a:custGeom>
          <a:noFill/>
          <a:ln w="38100">
            <a:solidFill>
              <a:srgbClr val="FF0000"/>
            </a:solidFill>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5" name="Freeform 23">
            <a:extLst>
              <a:ext uri="{FF2B5EF4-FFF2-40B4-BE49-F238E27FC236}">
                <a16:creationId xmlns:a16="http://schemas.microsoft.com/office/drawing/2014/main" id="{EDC2F75F-8758-4E80-5EDA-DD63A8CF0515}"/>
              </a:ext>
            </a:extLst>
          </p:cNvPr>
          <p:cNvSpPr>
            <a:spLocks/>
          </p:cNvSpPr>
          <p:nvPr/>
        </p:nvSpPr>
        <p:spPr bwMode="auto">
          <a:xfrm>
            <a:off x="4059239" y="3149600"/>
            <a:ext cx="1857375" cy="838200"/>
          </a:xfrm>
          <a:custGeom>
            <a:avLst/>
            <a:gdLst>
              <a:gd name="T0" fmla="*/ 0 w 1080"/>
              <a:gd name="T1" fmla="*/ 2147483647 h 528"/>
              <a:gd name="T2" fmla="*/ 2147483647 w 1080"/>
              <a:gd name="T3" fmla="*/ 0 h 528"/>
              <a:gd name="T4" fmla="*/ 0 60000 65536"/>
              <a:gd name="T5" fmla="*/ 0 60000 65536"/>
              <a:gd name="T6" fmla="*/ 0 w 1080"/>
              <a:gd name="T7" fmla="*/ 0 h 528"/>
              <a:gd name="T8" fmla="*/ 1080 w 1080"/>
              <a:gd name="T9" fmla="*/ 528 h 528"/>
            </a:gdLst>
            <a:ahLst/>
            <a:cxnLst>
              <a:cxn ang="T4">
                <a:pos x="T0" y="T1"/>
              </a:cxn>
              <a:cxn ang="T5">
                <a:pos x="T2" y="T3"/>
              </a:cxn>
            </a:cxnLst>
            <a:rect l="T6" t="T7" r="T8" b="T9"/>
            <a:pathLst>
              <a:path w="1080" h="528">
                <a:moveTo>
                  <a:pt x="0" y="528"/>
                </a:moveTo>
                <a:lnTo>
                  <a:pt x="1080" y="0"/>
                </a:lnTo>
              </a:path>
            </a:pathLst>
          </a:custGeom>
          <a:noFill/>
          <a:ln w="38100">
            <a:solidFill>
              <a:srgbClr val="FF0000"/>
            </a:solidFill>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6" name="Text Box 24">
            <a:extLst>
              <a:ext uri="{FF2B5EF4-FFF2-40B4-BE49-F238E27FC236}">
                <a16:creationId xmlns:a16="http://schemas.microsoft.com/office/drawing/2014/main" id="{2FFBFDAB-D335-5B78-A990-720370DE86DB}"/>
              </a:ext>
            </a:extLst>
          </p:cNvPr>
          <p:cNvSpPr txBox="1">
            <a:spLocks noChangeArrowheads="1"/>
          </p:cNvSpPr>
          <p:nvPr/>
        </p:nvSpPr>
        <p:spPr bwMode="auto">
          <a:xfrm>
            <a:off x="5916614" y="2516189"/>
            <a:ext cx="480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GB" altLang="en-US" sz="1400" b="1"/>
              <a:t>Sampling flow rate (16.67 l/m)</a:t>
            </a:r>
          </a:p>
        </p:txBody>
      </p:sp>
      <p:sp>
        <p:nvSpPr>
          <p:cNvPr id="47117" name="Freeform 25">
            <a:extLst>
              <a:ext uri="{FF2B5EF4-FFF2-40B4-BE49-F238E27FC236}">
                <a16:creationId xmlns:a16="http://schemas.microsoft.com/office/drawing/2014/main" id="{62D9DF39-61D2-645D-B178-81126457052C}"/>
              </a:ext>
            </a:extLst>
          </p:cNvPr>
          <p:cNvSpPr>
            <a:spLocks/>
          </p:cNvSpPr>
          <p:nvPr/>
        </p:nvSpPr>
        <p:spPr bwMode="auto">
          <a:xfrm>
            <a:off x="3881439" y="3467100"/>
            <a:ext cx="2022475" cy="2413000"/>
          </a:xfrm>
          <a:custGeom>
            <a:avLst/>
            <a:gdLst>
              <a:gd name="T0" fmla="*/ 0 w 1176"/>
              <a:gd name="T1" fmla="*/ 2147483647 h 1520"/>
              <a:gd name="T2" fmla="*/ 2147483647 w 1176"/>
              <a:gd name="T3" fmla="*/ 0 h 1520"/>
              <a:gd name="T4" fmla="*/ 0 60000 65536"/>
              <a:gd name="T5" fmla="*/ 0 60000 65536"/>
              <a:gd name="T6" fmla="*/ 0 w 1176"/>
              <a:gd name="T7" fmla="*/ 0 h 1520"/>
              <a:gd name="T8" fmla="*/ 1176 w 1176"/>
              <a:gd name="T9" fmla="*/ 1520 h 1520"/>
            </a:gdLst>
            <a:ahLst/>
            <a:cxnLst>
              <a:cxn ang="T4">
                <a:pos x="T0" y="T1"/>
              </a:cxn>
              <a:cxn ang="T5">
                <a:pos x="T2" y="T3"/>
              </a:cxn>
            </a:cxnLst>
            <a:rect l="T6" t="T7" r="T8" b="T9"/>
            <a:pathLst>
              <a:path w="1176" h="1520">
                <a:moveTo>
                  <a:pt x="0" y="1520"/>
                </a:moveTo>
                <a:lnTo>
                  <a:pt x="1176" y="0"/>
                </a:lnTo>
              </a:path>
            </a:pathLst>
          </a:custGeom>
          <a:noFill/>
          <a:ln w="38100">
            <a:solidFill>
              <a:srgbClr val="FF0000"/>
            </a:solidFill>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8" name="Text Box 26">
            <a:extLst>
              <a:ext uri="{FF2B5EF4-FFF2-40B4-BE49-F238E27FC236}">
                <a16:creationId xmlns:a16="http://schemas.microsoft.com/office/drawing/2014/main" id="{B9221C9D-8FB1-9F24-7B6A-7AFDBE18E9D3}"/>
              </a:ext>
            </a:extLst>
          </p:cNvPr>
          <p:cNvSpPr txBox="1">
            <a:spLocks noChangeArrowheads="1"/>
          </p:cNvSpPr>
          <p:nvPr/>
        </p:nvSpPr>
        <p:spPr bwMode="auto">
          <a:xfrm>
            <a:off x="5916613" y="3302001"/>
            <a:ext cx="3605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GB" altLang="en-US" sz="1400" b="1"/>
              <a:t>Micro-oscilation of constante amplitue GENERATOR</a:t>
            </a:r>
          </a:p>
        </p:txBody>
      </p:sp>
      <p:sp>
        <p:nvSpPr>
          <p:cNvPr id="47119" name="Text Box 27">
            <a:extLst>
              <a:ext uri="{FF2B5EF4-FFF2-40B4-BE49-F238E27FC236}">
                <a16:creationId xmlns:a16="http://schemas.microsoft.com/office/drawing/2014/main" id="{6B8427C5-3F77-F864-CEEF-386DAB696273}"/>
              </a:ext>
            </a:extLst>
          </p:cNvPr>
          <p:cNvSpPr txBox="1">
            <a:spLocks noChangeArrowheads="1"/>
          </p:cNvSpPr>
          <p:nvPr/>
        </p:nvSpPr>
        <p:spPr bwMode="auto">
          <a:xfrm>
            <a:off x="6700838" y="4826000"/>
            <a:ext cx="3371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GB" altLang="en-US" sz="1400" b="1"/>
              <a:t>An increase in the amount of sample (dust) accumulated in the filter </a:t>
            </a:r>
            <a:r>
              <a:rPr lang="en-GB" altLang="en-US" sz="1400" b="1">
                <a:sym typeface="Wingdings" panose="05000000000000000000" pitchFamily="2" charset="2"/>
              </a:rPr>
              <a:t> decrease in the oscillation frequency</a:t>
            </a:r>
            <a:endParaRPr lang="en-GB" altLang="en-US" sz="1400" b="1"/>
          </a:p>
        </p:txBody>
      </p:sp>
      <p:sp>
        <p:nvSpPr>
          <p:cNvPr id="47120" name="Freeform 28">
            <a:extLst>
              <a:ext uri="{FF2B5EF4-FFF2-40B4-BE49-F238E27FC236}">
                <a16:creationId xmlns:a16="http://schemas.microsoft.com/office/drawing/2014/main" id="{20081BAF-43C2-0283-CDCD-03B278F6BE9D}"/>
              </a:ext>
            </a:extLst>
          </p:cNvPr>
          <p:cNvSpPr>
            <a:spLocks/>
          </p:cNvSpPr>
          <p:nvPr/>
        </p:nvSpPr>
        <p:spPr bwMode="auto">
          <a:xfrm>
            <a:off x="5462589" y="3937000"/>
            <a:ext cx="509587" cy="2019300"/>
          </a:xfrm>
          <a:custGeom>
            <a:avLst/>
            <a:gdLst>
              <a:gd name="T0" fmla="*/ 0 w 296"/>
              <a:gd name="T1" fmla="*/ 2147483647 h 1272"/>
              <a:gd name="T2" fmla="*/ 2147483647 w 296"/>
              <a:gd name="T3" fmla="*/ 0 h 1272"/>
              <a:gd name="T4" fmla="*/ 0 60000 65536"/>
              <a:gd name="T5" fmla="*/ 0 60000 65536"/>
              <a:gd name="T6" fmla="*/ 0 w 296"/>
              <a:gd name="T7" fmla="*/ 0 h 1272"/>
              <a:gd name="T8" fmla="*/ 296 w 296"/>
              <a:gd name="T9" fmla="*/ 1272 h 1272"/>
            </a:gdLst>
            <a:ahLst/>
            <a:cxnLst>
              <a:cxn ang="T4">
                <a:pos x="T0" y="T1"/>
              </a:cxn>
              <a:cxn ang="T5">
                <a:pos x="T2" y="T3"/>
              </a:cxn>
            </a:cxnLst>
            <a:rect l="T6" t="T7" r="T8" b="T9"/>
            <a:pathLst>
              <a:path w="296" h="1272">
                <a:moveTo>
                  <a:pt x="0" y="1272"/>
                </a:moveTo>
                <a:lnTo>
                  <a:pt x="296" y="0"/>
                </a:lnTo>
              </a:path>
            </a:pathLst>
          </a:custGeom>
          <a:noFill/>
          <a:ln w="38100">
            <a:solidFill>
              <a:srgbClr val="FF0000"/>
            </a:solidFill>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1" name="Freeform 29">
            <a:extLst>
              <a:ext uri="{FF2B5EF4-FFF2-40B4-BE49-F238E27FC236}">
                <a16:creationId xmlns:a16="http://schemas.microsoft.com/office/drawing/2014/main" id="{E4BBD1AD-AF2B-D27D-0004-2D3156097F2D}"/>
              </a:ext>
            </a:extLst>
          </p:cNvPr>
          <p:cNvSpPr>
            <a:spLocks/>
          </p:cNvSpPr>
          <p:nvPr/>
        </p:nvSpPr>
        <p:spPr bwMode="auto">
          <a:xfrm>
            <a:off x="1266826" y="5168900"/>
            <a:ext cx="715963" cy="25400"/>
          </a:xfrm>
          <a:custGeom>
            <a:avLst/>
            <a:gdLst>
              <a:gd name="T0" fmla="*/ 0 w 416"/>
              <a:gd name="T1" fmla="*/ 2147483647 h 16"/>
              <a:gd name="T2" fmla="*/ 2147483647 w 416"/>
              <a:gd name="T3" fmla="*/ 0 h 16"/>
              <a:gd name="T4" fmla="*/ 0 60000 65536"/>
              <a:gd name="T5" fmla="*/ 0 60000 65536"/>
              <a:gd name="T6" fmla="*/ 0 w 416"/>
              <a:gd name="T7" fmla="*/ 0 h 16"/>
              <a:gd name="T8" fmla="*/ 416 w 416"/>
              <a:gd name="T9" fmla="*/ 16 h 16"/>
            </a:gdLst>
            <a:ahLst/>
            <a:cxnLst>
              <a:cxn ang="T4">
                <a:pos x="T0" y="T1"/>
              </a:cxn>
              <a:cxn ang="T5">
                <a:pos x="T2" y="T3"/>
              </a:cxn>
            </a:cxnLst>
            <a:rect l="T6" t="T7" r="T8" b="T9"/>
            <a:pathLst>
              <a:path w="416" h="16">
                <a:moveTo>
                  <a:pt x="0" y="16"/>
                </a:moveTo>
                <a:lnTo>
                  <a:pt x="416" y="0"/>
                </a:lnTo>
              </a:path>
            </a:pathLst>
          </a:custGeom>
          <a:noFill/>
          <a:ln w="38100">
            <a:solidFill>
              <a:srgbClr val="FF0000"/>
            </a:solidFill>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2" name="Text Box 30">
            <a:extLst>
              <a:ext uri="{FF2B5EF4-FFF2-40B4-BE49-F238E27FC236}">
                <a16:creationId xmlns:a16="http://schemas.microsoft.com/office/drawing/2014/main" id="{5A2EE9EA-CAC1-86F4-7F86-79F07D939BC2}"/>
              </a:ext>
            </a:extLst>
          </p:cNvPr>
          <p:cNvSpPr txBox="1">
            <a:spLocks noChangeArrowheads="1"/>
          </p:cNvSpPr>
          <p:nvPr/>
        </p:nvSpPr>
        <p:spPr bwMode="auto">
          <a:xfrm>
            <a:off x="1143000" y="4727576"/>
            <a:ext cx="18986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lnSpc>
                <a:spcPct val="80000"/>
              </a:lnSpc>
              <a:spcBef>
                <a:spcPct val="50000"/>
              </a:spcBef>
            </a:pPr>
            <a:r>
              <a:rPr lang="es-ES" altLang="en-US" sz="1400" b="1"/>
              <a:t>Flow exit</a:t>
            </a:r>
          </a:p>
        </p:txBody>
      </p:sp>
      <p:sp>
        <p:nvSpPr>
          <p:cNvPr id="47123" name="Text Box 31">
            <a:extLst>
              <a:ext uri="{FF2B5EF4-FFF2-40B4-BE49-F238E27FC236}">
                <a16:creationId xmlns:a16="http://schemas.microsoft.com/office/drawing/2014/main" id="{43CE3DC5-2484-28FE-F5D3-DA79E0DE1D78}"/>
              </a:ext>
            </a:extLst>
          </p:cNvPr>
          <p:cNvSpPr txBox="1">
            <a:spLocks noChangeArrowheads="1"/>
          </p:cNvSpPr>
          <p:nvPr/>
        </p:nvSpPr>
        <p:spPr bwMode="auto">
          <a:xfrm>
            <a:off x="5973763" y="3810000"/>
            <a:ext cx="337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GB" altLang="en-US" sz="1400" b="1"/>
              <a:t>Frequency sensor</a:t>
            </a:r>
          </a:p>
        </p:txBody>
      </p:sp>
      <p:sp>
        <p:nvSpPr>
          <p:cNvPr id="47124" name="Oval 32">
            <a:extLst>
              <a:ext uri="{FF2B5EF4-FFF2-40B4-BE49-F238E27FC236}">
                <a16:creationId xmlns:a16="http://schemas.microsoft.com/office/drawing/2014/main" id="{B35E59F8-5EF4-C216-0D83-07A32C711ED6}"/>
              </a:ext>
            </a:extLst>
          </p:cNvPr>
          <p:cNvSpPr>
            <a:spLocks noChangeArrowheads="1"/>
          </p:cNvSpPr>
          <p:nvPr/>
        </p:nvSpPr>
        <p:spPr bwMode="auto">
          <a:xfrm>
            <a:off x="3702050" y="3886200"/>
            <a:ext cx="330200" cy="266700"/>
          </a:xfrm>
          <a:prstGeom prst="ellipse">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47125" name="Freeform 33">
            <a:extLst>
              <a:ext uri="{FF2B5EF4-FFF2-40B4-BE49-F238E27FC236}">
                <a16:creationId xmlns:a16="http://schemas.microsoft.com/office/drawing/2014/main" id="{F528E825-F76B-0267-A627-0643E483E380}"/>
              </a:ext>
            </a:extLst>
          </p:cNvPr>
          <p:cNvSpPr>
            <a:spLocks/>
          </p:cNvSpPr>
          <p:nvPr/>
        </p:nvSpPr>
        <p:spPr bwMode="auto">
          <a:xfrm flipV="1">
            <a:off x="4087814" y="4140200"/>
            <a:ext cx="2530475" cy="863600"/>
          </a:xfrm>
          <a:custGeom>
            <a:avLst/>
            <a:gdLst>
              <a:gd name="T0" fmla="*/ 0 w 296"/>
              <a:gd name="T1" fmla="*/ 2147483647 h 1272"/>
              <a:gd name="T2" fmla="*/ 2147483647 w 296"/>
              <a:gd name="T3" fmla="*/ 0 h 1272"/>
              <a:gd name="T4" fmla="*/ 0 60000 65536"/>
              <a:gd name="T5" fmla="*/ 0 60000 65536"/>
              <a:gd name="T6" fmla="*/ 0 w 296"/>
              <a:gd name="T7" fmla="*/ 0 h 1272"/>
              <a:gd name="T8" fmla="*/ 296 w 296"/>
              <a:gd name="T9" fmla="*/ 1272 h 1272"/>
            </a:gdLst>
            <a:ahLst/>
            <a:cxnLst>
              <a:cxn ang="T4">
                <a:pos x="T0" y="T1"/>
              </a:cxn>
              <a:cxn ang="T5">
                <a:pos x="T2" y="T3"/>
              </a:cxn>
            </a:cxnLst>
            <a:rect l="T6" t="T7" r="T8" b="T9"/>
            <a:pathLst>
              <a:path w="296" h="1272">
                <a:moveTo>
                  <a:pt x="0" y="1272"/>
                </a:moveTo>
                <a:lnTo>
                  <a:pt x="296" y="0"/>
                </a:lnTo>
              </a:path>
            </a:pathLst>
          </a:custGeom>
          <a:noFill/>
          <a:ln w="38100">
            <a:solidFill>
              <a:srgbClr val="0000FF"/>
            </a:solidFill>
            <a:round/>
            <a:headEnd type="stealth"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a:extLst>
              <a:ext uri="{FF2B5EF4-FFF2-40B4-BE49-F238E27FC236}">
                <a16:creationId xmlns:a16="http://schemas.microsoft.com/office/drawing/2014/main" id="{E5ED7249-66E5-F10C-F818-A8C4EE8ED073}"/>
              </a:ext>
            </a:extLst>
          </p:cNvPr>
          <p:cNvSpPr>
            <a:spLocks noGrp="1"/>
          </p:cNvSpPr>
          <p:nvPr>
            <p:ph type="ftr" sz="quarter" idx="11"/>
          </p:nvPr>
        </p:nvSpPr>
        <p:spPr/>
        <p:txBody>
          <a:bodyPr/>
          <a:lstStyle/>
          <a:p>
            <a:pPr>
              <a:defRPr/>
            </a:pPr>
            <a:r>
              <a:rPr lang="es-ES"/>
              <a:t>AEMET, Agencia Estatal de Meteorología</a:t>
            </a:r>
          </a:p>
        </p:txBody>
      </p:sp>
      <p:sp>
        <p:nvSpPr>
          <p:cNvPr id="4" name="3 Marcador de número de diapositiva">
            <a:extLst>
              <a:ext uri="{FF2B5EF4-FFF2-40B4-BE49-F238E27FC236}">
                <a16:creationId xmlns:a16="http://schemas.microsoft.com/office/drawing/2014/main" id="{FFEACBE1-CA0D-1DC6-D97C-385173A329D1}"/>
              </a:ext>
            </a:extLst>
          </p:cNvPr>
          <p:cNvSpPr>
            <a:spLocks noGrp="1"/>
          </p:cNvSpPr>
          <p:nvPr>
            <p:ph type="sldNum" sz="quarter" idx="12"/>
          </p:nvPr>
        </p:nvSpPr>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6D884A6E-1403-44B5-89B2-CCCF003649B3}" type="slidenum">
              <a:rPr lang="es-ES" altLang="en-US">
                <a:solidFill>
                  <a:srgbClr val="BD3632"/>
                </a:solidFill>
              </a:rPr>
              <a:pPr eaLnBrk="1" hangingPunct="1"/>
              <a:t>22</a:t>
            </a:fld>
            <a:endParaRPr lang="es-ES" altLang="en-US">
              <a:solidFill>
                <a:srgbClr val="BD3632"/>
              </a:solidFill>
            </a:endParaRPr>
          </a:p>
        </p:txBody>
      </p:sp>
      <p:sp>
        <p:nvSpPr>
          <p:cNvPr id="49156" name="4 CuadroTexto">
            <a:extLst>
              <a:ext uri="{FF2B5EF4-FFF2-40B4-BE49-F238E27FC236}">
                <a16:creationId xmlns:a16="http://schemas.microsoft.com/office/drawing/2014/main" id="{55CD6B21-96B2-A22E-7F55-E9293C9F54A8}"/>
              </a:ext>
            </a:extLst>
          </p:cNvPr>
          <p:cNvSpPr txBox="1">
            <a:spLocks noChangeArrowheads="1"/>
          </p:cNvSpPr>
          <p:nvPr/>
        </p:nvSpPr>
        <p:spPr bwMode="auto">
          <a:xfrm>
            <a:off x="4837113" y="203200"/>
            <a:ext cx="5848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sz="2000" b="1"/>
              <a:t>PM with Beta atenuation (1) </a:t>
            </a:r>
          </a:p>
        </p:txBody>
      </p:sp>
      <p:sp>
        <p:nvSpPr>
          <p:cNvPr id="49157" name="11 CuadroTexto">
            <a:extLst>
              <a:ext uri="{FF2B5EF4-FFF2-40B4-BE49-F238E27FC236}">
                <a16:creationId xmlns:a16="http://schemas.microsoft.com/office/drawing/2014/main" id="{9A6A96B0-5D3B-FE7E-4CD8-AC15856181D0}"/>
              </a:ext>
            </a:extLst>
          </p:cNvPr>
          <p:cNvSpPr txBox="1">
            <a:spLocks noChangeArrowheads="1"/>
          </p:cNvSpPr>
          <p:nvPr/>
        </p:nvSpPr>
        <p:spPr bwMode="auto">
          <a:xfrm>
            <a:off x="1476375" y="2627313"/>
            <a:ext cx="21478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eaLnBrk="1" hangingPunct="1"/>
            <a:r>
              <a:rPr lang="en-US" altLang="en-US" sz="1600" b="1"/>
              <a:t>Ambient air is drawn through the sample system</a:t>
            </a:r>
            <a:endParaRPr lang="es-ES" altLang="en-US" sz="1600" b="1"/>
          </a:p>
        </p:txBody>
      </p:sp>
      <p:cxnSp>
        <p:nvCxnSpPr>
          <p:cNvPr id="20" name="19 Conector recto de flecha">
            <a:extLst>
              <a:ext uri="{FF2B5EF4-FFF2-40B4-BE49-F238E27FC236}">
                <a16:creationId xmlns:a16="http://schemas.microsoft.com/office/drawing/2014/main" id="{046D51F3-5EA2-CA92-E815-541979A11482}"/>
              </a:ext>
            </a:extLst>
          </p:cNvPr>
          <p:cNvCxnSpPr>
            <a:stCxn id="49163" idx="1"/>
          </p:cNvCxnSpPr>
          <p:nvPr/>
        </p:nvCxnSpPr>
        <p:spPr>
          <a:xfrm rot="10800000" flipV="1">
            <a:off x="6107113" y="4276725"/>
            <a:ext cx="158115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a:extLst>
              <a:ext uri="{FF2B5EF4-FFF2-40B4-BE49-F238E27FC236}">
                <a16:creationId xmlns:a16="http://schemas.microsoft.com/office/drawing/2014/main" id="{92179B6E-39F7-A18B-0F6B-97FF16C4A4F7}"/>
              </a:ext>
            </a:extLst>
          </p:cNvPr>
          <p:cNvCxnSpPr/>
          <p:nvPr/>
        </p:nvCxnSpPr>
        <p:spPr>
          <a:xfrm rot="10800000">
            <a:off x="6034088" y="3527425"/>
            <a:ext cx="1771650" cy="2746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60" name="26 CuadroTexto">
            <a:extLst>
              <a:ext uri="{FF2B5EF4-FFF2-40B4-BE49-F238E27FC236}">
                <a16:creationId xmlns:a16="http://schemas.microsoft.com/office/drawing/2014/main" id="{CC5E2638-50FD-616A-F13D-3FBB89A110DE}"/>
              </a:ext>
            </a:extLst>
          </p:cNvPr>
          <p:cNvSpPr txBox="1">
            <a:spLocks noChangeArrowheads="1"/>
          </p:cNvSpPr>
          <p:nvPr/>
        </p:nvSpPr>
        <p:spPr bwMode="auto">
          <a:xfrm>
            <a:off x="1462089" y="638175"/>
            <a:ext cx="2365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eaLnBrk="1" hangingPunct="1"/>
            <a:r>
              <a:rPr lang="en-US" altLang="en-US" sz="1600"/>
              <a:t>Krypton-85 or Carbon-14 is used as source of beta radiation (emitted by electrons during the nuclear decay of radioactive elements). </a:t>
            </a:r>
            <a:endParaRPr lang="es-ES" altLang="en-US" sz="1600"/>
          </a:p>
        </p:txBody>
      </p:sp>
      <p:grpSp>
        <p:nvGrpSpPr>
          <p:cNvPr id="49161" name="26 Grupo">
            <a:extLst>
              <a:ext uri="{FF2B5EF4-FFF2-40B4-BE49-F238E27FC236}">
                <a16:creationId xmlns:a16="http://schemas.microsoft.com/office/drawing/2014/main" id="{D943DBC6-4306-F845-0C56-C66F111B15CC}"/>
              </a:ext>
            </a:extLst>
          </p:cNvPr>
          <p:cNvGrpSpPr>
            <a:grpSpLocks/>
          </p:cNvGrpSpPr>
          <p:nvPr/>
        </p:nvGrpSpPr>
        <p:grpSpPr bwMode="auto">
          <a:xfrm>
            <a:off x="4060825" y="665164"/>
            <a:ext cx="4541838" cy="5907087"/>
            <a:chOff x="2917825" y="665163"/>
            <a:chExt cx="4542518" cy="5907087"/>
          </a:xfrm>
        </p:grpSpPr>
        <p:pic>
          <p:nvPicPr>
            <p:cNvPr id="49171" name="Picture 2">
              <a:extLst>
                <a:ext uri="{FF2B5EF4-FFF2-40B4-BE49-F238E27FC236}">
                  <a16:creationId xmlns:a16="http://schemas.microsoft.com/office/drawing/2014/main" id="{D41278E8-5ACD-5E18-8585-71831DFB1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825" y="665163"/>
              <a:ext cx="4383088" cy="59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20 Rectángulo">
              <a:extLst>
                <a:ext uri="{FF2B5EF4-FFF2-40B4-BE49-F238E27FC236}">
                  <a16:creationId xmlns:a16="http://schemas.microsoft.com/office/drawing/2014/main" id="{B123829E-5263-5664-5F6C-F2A3BCDC3A2A}"/>
                </a:ext>
              </a:extLst>
            </p:cNvPr>
            <p:cNvSpPr/>
            <p:nvPr/>
          </p:nvSpPr>
          <p:spPr>
            <a:xfrm>
              <a:off x="5035867" y="1524000"/>
              <a:ext cx="2381607" cy="1495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22 Rectángulo">
              <a:extLst>
                <a:ext uri="{FF2B5EF4-FFF2-40B4-BE49-F238E27FC236}">
                  <a16:creationId xmlns:a16="http://schemas.microsoft.com/office/drawing/2014/main" id="{F3883A64-C2B4-7DE1-3736-68CE1E0FD247}"/>
                </a:ext>
              </a:extLst>
            </p:cNvPr>
            <p:cNvSpPr/>
            <p:nvPr/>
          </p:nvSpPr>
          <p:spPr>
            <a:xfrm>
              <a:off x="5842438" y="2009775"/>
              <a:ext cx="1617905" cy="154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49162" name="17 CuadroTexto">
            <a:extLst>
              <a:ext uri="{FF2B5EF4-FFF2-40B4-BE49-F238E27FC236}">
                <a16:creationId xmlns:a16="http://schemas.microsoft.com/office/drawing/2014/main" id="{34638D5E-2CAC-4D37-E959-9A6B07D61BA0}"/>
              </a:ext>
            </a:extLst>
          </p:cNvPr>
          <p:cNvSpPr txBox="1">
            <a:spLocks noChangeArrowheads="1"/>
          </p:cNvSpPr>
          <p:nvPr/>
        </p:nvSpPr>
        <p:spPr bwMode="auto">
          <a:xfrm>
            <a:off x="7681914" y="3824289"/>
            <a:ext cx="2147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eaLnBrk="1" hangingPunct="1"/>
            <a:r>
              <a:rPr lang="en-US" altLang="en-US" sz="1600" b="1" dirty="0"/>
              <a:t>Beta rays detector </a:t>
            </a:r>
            <a:endParaRPr lang="es-ES" altLang="en-US" sz="1600" b="1" dirty="0"/>
          </a:p>
        </p:txBody>
      </p:sp>
      <p:sp>
        <p:nvSpPr>
          <p:cNvPr id="49163" name="18 CuadroTexto">
            <a:extLst>
              <a:ext uri="{FF2B5EF4-FFF2-40B4-BE49-F238E27FC236}">
                <a16:creationId xmlns:a16="http://schemas.microsoft.com/office/drawing/2014/main" id="{182E4E27-6265-2CCF-BAFA-C54E455FDD9F}"/>
              </a:ext>
            </a:extLst>
          </p:cNvPr>
          <p:cNvSpPr txBox="1">
            <a:spLocks noChangeArrowheads="1"/>
          </p:cNvSpPr>
          <p:nvPr/>
        </p:nvSpPr>
        <p:spPr bwMode="auto">
          <a:xfrm>
            <a:off x="7688264" y="4106864"/>
            <a:ext cx="2598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eaLnBrk="1" hangingPunct="1"/>
            <a:r>
              <a:rPr lang="en-US" altLang="en-US" sz="1600" b="1" dirty="0"/>
              <a:t>Beta rays source (Kr-85) </a:t>
            </a:r>
            <a:endParaRPr lang="es-ES" altLang="en-US" sz="1600" b="1" dirty="0"/>
          </a:p>
        </p:txBody>
      </p:sp>
      <p:cxnSp>
        <p:nvCxnSpPr>
          <p:cNvPr id="14" name="13 Conector recto de flecha">
            <a:extLst>
              <a:ext uri="{FF2B5EF4-FFF2-40B4-BE49-F238E27FC236}">
                <a16:creationId xmlns:a16="http://schemas.microsoft.com/office/drawing/2014/main" id="{8EAA914F-6252-77B2-16F4-9B85A16A8CEF}"/>
              </a:ext>
            </a:extLst>
          </p:cNvPr>
          <p:cNvCxnSpPr/>
          <p:nvPr/>
        </p:nvCxnSpPr>
        <p:spPr>
          <a:xfrm flipV="1">
            <a:off x="3552825" y="2293938"/>
            <a:ext cx="768350" cy="3476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a:extLst>
              <a:ext uri="{FF2B5EF4-FFF2-40B4-BE49-F238E27FC236}">
                <a16:creationId xmlns:a16="http://schemas.microsoft.com/office/drawing/2014/main" id="{91AEF327-F8A1-CBBB-A053-DE4ED598B9B0}"/>
              </a:ext>
            </a:extLst>
          </p:cNvPr>
          <p:cNvCxnSpPr/>
          <p:nvPr/>
        </p:nvCxnSpPr>
        <p:spPr>
          <a:xfrm flipV="1">
            <a:off x="3284538" y="4179888"/>
            <a:ext cx="1631950" cy="196850"/>
          </a:xfrm>
          <a:prstGeom prst="straightConnector1">
            <a:avLst/>
          </a:prstGeom>
          <a:ln w="1016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a:extLst>
              <a:ext uri="{FF2B5EF4-FFF2-40B4-BE49-F238E27FC236}">
                <a16:creationId xmlns:a16="http://schemas.microsoft.com/office/drawing/2014/main" id="{F41568C1-69D1-1B4B-F9D6-1673EF4077BC}"/>
              </a:ext>
            </a:extLst>
          </p:cNvPr>
          <p:cNvCxnSpPr/>
          <p:nvPr/>
        </p:nvCxnSpPr>
        <p:spPr>
          <a:xfrm flipH="1" flipV="1">
            <a:off x="6672263" y="3468688"/>
            <a:ext cx="944562" cy="247650"/>
          </a:xfrm>
          <a:prstGeom prst="straightConnector1">
            <a:avLst/>
          </a:prstGeom>
          <a:ln w="1016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a:extLst>
              <a:ext uri="{FF2B5EF4-FFF2-40B4-BE49-F238E27FC236}">
                <a16:creationId xmlns:a16="http://schemas.microsoft.com/office/drawing/2014/main" id="{F2A03B5D-7ED1-1563-FC41-2FEB2D1645F8}"/>
              </a:ext>
            </a:extLst>
          </p:cNvPr>
          <p:cNvCxnSpPr>
            <a:cxnSpLocks/>
            <a:stCxn id="49163" idx="1"/>
          </p:cNvCxnSpPr>
          <p:nvPr/>
        </p:nvCxnSpPr>
        <p:spPr>
          <a:xfrm flipH="1">
            <a:off x="6527801" y="4275933"/>
            <a:ext cx="1160463" cy="195500"/>
          </a:xfrm>
          <a:prstGeom prst="straightConnector1">
            <a:avLst/>
          </a:prstGeom>
          <a:ln w="1016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4" name="23 CuadroTexto">
            <a:extLst>
              <a:ext uri="{FF2B5EF4-FFF2-40B4-BE49-F238E27FC236}">
                <a16:creationId xmlns:a16="http://schemas.microsoft.com/office/drawing/2014/main" id="{C1637525-B6A4-E706-915C-3E32DC6014BE}"/>
              </a:ext>
            </a:extLst>
          </p:cNvPr>
          <p:cNvSpPr txBox="1"/>
          <p:nvPr/>
        </p:nvSpPr>
        <p:spPr>
          <a:xfrm>
            <a:off x="4465639" y="5957889"/>
            <a:ext cx="2598737" cy="338137"/>
          </a:xfrm>
          <a:prstGeom prst="rect">
            <a:avLst/>
          </a:prstGeom>
          <a:noFill/>
        </p:spPr>
        <p:txBody>
          <a:bodyPr>
            <a:spAutoFit/>
          </a:bodyPr>
          <a:lstStyle/>
          <a:p>
            <a:pPr algn="just">
              <a:defRPr/>
            </a:pPr>
            <a:r>
              <a:rPr lang="en-US" sz="1600" dirty="0">
                <a:effectLst>
                  <a:outerShdw blurRad="38100" dist="38100" dir="2700000" algn="tl">
                    <a:srgbClr val="000000">
                      <a:alpha val="43137"/>
                    </a:srgbClr>
                  </a:outerShdw>
                </a:effectLst>
                <a:cs typeface="Arial" charset="0"/>
              </a:rPr>
              <a:t>Pump and </a:t>
            </a:r>
            <a:r>
              <a:rPr lang="en-US" sz="1600" dirty="0" err="1">
                <a:effectLst>
                  <a:outerShdw blurRad="38100" dist="38100" dir="2700000" algn="tl">
                    <a:srgbClr val="000000">
                      <a:alpha val="43137"/>
                    </a:srgbClr>
                  </a:outerShdw>
                </a:effectLst>
                <a:cs typeface="Arial" charset="0"/>
              </a:rPr>
              <a:t>flowmeter</a:t>
            </a:r>
            <a:endParaRPr lang="es-ES" sz="1600" dirty="0">
              <a:effectLst>
                <a:outerShdw blurRad="38100" dist="38100" dir="2700000" algn="tl">
                  <a:srgbClr val="000000">
                    <a:alpha val="43137"/>
                  </a:srgbClr>
                </a:outerShdw>
              </a:effectLst>
              <a:cs typeface="Arial" charset="0"/>
            </a:endParaRPr>
          </a:p>
        </p:txBody>
      </p:sp>
      <p:sp>
        <p:nvSpPr>
          <p:cNvPr id="49169" name="7 CuadroTexto">
            <a:extLst>
              <a:ext uri="{FF2B5EF4-FFF2-40B4-BE49-F238E27FC236}">
                <a16:creationId xmlns:a16="http://schemas.microsoft.com/office/drawing/2014/main" id="{70C08D87-D7B3-B807-C1D0-E886F9708DC9}"/>
              </a:ext>
            </a:extLst>
          </p:cNvPr>
          <p:cNvSpPr txBox="1">
            <a:spLocks noChangeArrowheads="1"/>
          </p:cNvSpPr>
          <p:nvPr/>
        </p:nvSpPr>
        <p:spPr bwMode="auto">
          <a:xfrm>
            <a:off x="1346200" y="4572001"/>
            <a:ext cx="3308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eaLnBrk="1" hangingPunct="1"/>
            <a:r>
              <a:rPr lang="en-US" altLang="en-US" sz="1600" b="1"/>
              <a:t>Dust is deposited on a filter continuously. The layer of dust is building up and this increasing dust mass weakens the intensity of the beta beam. </a:t>
            </a:r>
            <a:endParaRPr lang="es-ES" altLang="en-US" sz="1600" b="1"/>
          </a:p>
        </p:txBody>
      </p:sp>
      <p:pic>
        <p:nvPicPr>
          <p:cNvPr id="50189" name="Picture 2">
            <a:extLst>
              <a:ext uri="{FF2B5EF4-FFF2-40B4-BE49-F238E27FC236}">
                <a16:creationId xmlns:a16="http://schemas.microsoft.com/office/drawing/2014/main" id="{1FA00497-4506-F2EF-B584-486CAF26E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2047" y="1360489"/>
            <a:ext cx="21526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3">
            <a:extLst>
              <a:ext uri="{FF2B5EF4-FFF2-40B4-BE49-F238E27FC236}">
                <a16:creationId xmlns:a16="http://schemas.microsoft.com/office/drawing/2014/main" id="{9693EF3E-B97E-9CB2-B017-68984E60B5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134" y="1895476"/>
            <a:ext cx="4314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4">
            <a:extLst>
              <a:ext uri="{FF2B5EF4-FFF2-40B4-BE49-F238E27FC236}">
                <a16:creationId xmlns:a16="http://schemas.microsoft.com/office/drawing/2014/main" id="{DE157F8E-EAD1-2E8C-D554-FF049FD9E4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089" y="2147888"/>
            <a:ext cx="26717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8" descr="brf11-1">
            <a:extLst>
              <a:ext uri="{FF2B5EF4-FFF2-40B4-BE49-F238E27FC236}">
                <a16:creationId xmlns:a16="http://schemas.microsoft.com/office/drawing/2014/main" id="{C75703D2-7871-9A94-A3ED-D6391CCDE6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904875"/>
            <a:ext cx="5721627" cy="246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98C6B90A-1A09-895E-F867-139F17965330}"/>
              </a:ext>
            </a:extLst>
          </p:cNvPr>
          <p:cNvSpPr txBox="1">
            <a:spLocks noChangeArrowheads="1"/>
          </p:cNvSpPr>
          <p:nvPr/>
        </p:nvSpPr>
        <p:spPr>
          <a:xfrm>
            <a:off x="533401" y="374892"/>
            <a:ext cx="5414962" cy="2582619"/>
          </a:xfrm>
          <a:prstGeom prst="rect">
            <a:avLst/>
          </a:prstGeom>
          <a:solidFill>
            <a:schemeClr val="bg1"/>
          </a:solidFill>
        </p:spPr>
        <p:txBody>
          <a:bodyPr/>
          <a:lstStyle/>
          <a:p>
            <a:pPr marL="342900" indent="-342900" algn="ctr" eaLnBrk="0" hangingPunct="0">
              <a:lnSpc>
                <a:spcPct val="80000"/>
              </a:lnSpc>
              <a:spcBef>
                <a:spcPct val="20000"/>
              </a:spcBef>
              <a:buClr>
                <a:srgbClr val="BD3632"/>
              </a:buClr>
              <a:defRPr/>
            </a:pPr>
            <a:endParaRPr lang="en-US" sz="2000" b="1" kern="0" dirty="0">
              <a:effectLst>
                <a:outerShdw blurRad="38100" dist="38100" dir="2700000" algn="tl">
                  <a:srgbClr val="000000">
                    <a:alpha val="43137"/>
                  </a:srgbClr>
                </a:outerShdw>
              </a:effectLst>
            </a:endParaRPr>
          </a:p>
          <a:p>
            <a:pPr marL="342900" indent="-342900" algn="ctr" eaLnBrk="0" hangingPunct="0">
              <a:lnSpc>
                <a:spcPct val="80000"/>
              </a:lnSpc>
              <a:spcBef>
                <a:spcPct val="20000"/>
              </a:spcBef>
              <a:buClr>
                <a:srgbClr val="BD3632"/>
              </a:buClr>
              <a:defRPr/>
            </a:pPr>
            <a:r>
              <a:rPr lang="en-US" sz="2400" b="1" kern="0" dirty="0">
                <a:solidFill>
                  <a:srgbClr val="C00000"/>
                </a:solidFill>
              </a:rPr>
              <a:t>Aerosols Estimation using visibility</a:t>
            </a:r>
          </a:p>
          <a:p>
            <a:pPr marL="342900" indent="-342900" algn="ctr" eaLnBrk="0" hangingPunct="0">
              <a:lnSpc>
                <a:spcPct val="80000"/>
              </a:lnSpc>
              <a:spcBef>
                <a:spcPct val="20000"/>
              </a:spcBef>
              <a:buClr>
                <a:srgbClr val="BD3632"/>
              </a:buClr>
              <a:defRPr/>
            </a:pPr>
            <a:endParaRPr lang="en-US" sz="2000" b="1" kern="0" dirty="0"/>
          </a:p>
          <a:p>
            <a:pPr marL="174625" lvl="2" algn="just" eaLnBrk="0" hangingPunct="0">
              <a:lnSpc>
                <a:spcPct val="80000"/>
              </a:lnSpc>
              <a:spcBef>
                <a:spcPct val="20000"/>
              </a:spcBef>
              <a:defRPr/>
            </a:pPr>
            <a:r>
              <a:rPr lang="en-US" sz="2000" b="1" kern="0" dirty="0"/>
              <a:t>The greatest distance that a black object of “suitable dimensions,” situated near the ground, can be seen and recognized when observed against a background of fog</a:t>
            </a:r>
          </a:p>
          <a:p>
            <a:pPr marL="1143000" lvl="2" indent="-228600" eaLnBrk="0" hangingPunct="0">
              <a:lnSpc>
                <a:spcPct val="80000"/>
              </a:lnSpc>
              <a:spcBef>
                <a:spcPct val="20000"/>
              </a:spcBef>
              <a:defRPr/>
            </a:pPr>
            <a:endParaRPr lang="en-US" sz="1600" b="1" kern="0" dirty="0"/>
          </a:p>
        </p:txBody>
      </p:sp>
      <p:sp>
        <p:nvSpPr>
          <p:cNvPr id="102407" name="Text Box 8">
            <a:extLst>
              <a:ext uri="{FF2B5EF4-FFF2-40B4-BE49-F238E27FC236}">
                <a16:creationId xmlns:a16="http://schemas.microsoft.com/office/drawing/2014/main" id="{360A4056-FD2C-6867-C8D6-235CCE493DC4}"/>
              </a:ext>
            </a:extLst>
          </p:cNvPr>
          <p:cNvSpPr txBox="1">
            <a:spLocks noChangeArrowheads="1"/>
          </p:cNvSpPr>
          <p:nvPr/>
        </p:nvSpPr>
        <p:spPr bwMode="auto">
          <a:xfrm>
            <a:off x="533401" y="4131228"/>
            <a:ext cx="111152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buFontTx/>
              <a:buChar char="•"/>
            </a:pPr>
            <a:r>
              <a:rPr lang="en-US" altLang="en-US" sz="2000" b="1" dirty="0"/>
              <a:t>Operational surface synoptic weather station reports from Global Telecommunication System (GTS) </a:t>
            </a:r>
          </a:p>
          <a:p>
            <a:pPr eaLnBrk="1" hangingPunct="1">
              <a:spcBef>
                <a:spcPct val="50000"/>
              </a:spcBef>
              <a:buFontTx/>
              <a:buChar char="•"/>
            </a:pPr>
            <a:r>
              <a:rPr lang="en-US" altLang="en-US" sz="2000" b="1" dirty="0"/>
              <a:t>Station reports include past and present weather, visibility (km), temperature (°C), dew point temperature, wind direction (°), and speed (knots)</a:t>
            </a:r>
          </a:p>
          <a:p>
            <a:pPr eaLnBrk="1" hangingPunct="1">
              <a:spcBef>
                <a:spcPct val="50000"/>
              </a:spcBef>
            </a:pPr>
            <a:endParaRPr lang="en-US" altLang="en-US" sz="2000" b="1" dirty="0"/>
          </a:p>
        </p:txBody>
      </p:sp>
      <p:sp>
        <p:nvSpPr>
          <p:cNvPr id="102409" name="8 CuadroTexto">
            <a:extLst>
              <a:ext uri="{FF2B5EF4-FFF2-40B4-BE49-F238E27FC236}">
                <a16:creationId xmlns:a16="http://schemas.microsoft.com/office/drawing/2014/main" id="{98FD93EA-977D-4971-9CF9-4E06CC953552}"/>
              </a:ext>
            </a:extLst>
          </p:cNvPr>
          <p:cNvSpPr txBox="1">
            <a:spLocks noChangeArrowheads="1"/>
          </p:cNvSpPr>
          <p:nvPr/>
        </p:nvSpPr>
        <p:spPr bwMode="auto">
          <a:xfrm>
            <a:off x="475971" y="3405811"/>
            <a:ext cx="9330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GB" altLang="en-US" sz="2400" b="1" dirty="0">
                <a:solidFill>
                  <a:srgbClr val="FF0000"/>
                </a:solidFill>
              </a:rPr>
              <a:t>Aerosols are the main cause of visibility reduction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a:extLst>
              <a:ext uri="{FF2B5EF4-FFF2-40B4-BE49-F238E27FC236}">
                <a16:creationId xmlns:a16="http://schemas.microsoft.com/office/drawing/2014/main" id="{952591D6-A9A0-5141-09D8-E4D84B7FA4BF}"/>
              </a:ext>
            </a:extLst>
          </p:cNvPr>
          <p:cNvSpPr>
            <a:spLocks noGrp="1"/>
          </p:cNvSpPr>
          <p:nvPr>
            <p:ph type="dt" sz="quarter" idx="10"/>
          </p:nvPr>
        </p:nvSpPr>
        <p:spPr/>
        <p:txBody>
          <a:bodyPr/>
          <a:lstStyle/>
          <a:p>
            <a:pPr>
              <a:defRPr/>
            </a:pPr>
            <a:r>
              <a:rPr lang="es-ES"/>
              <a:t>26/01/2008</a:t>
            </a:r>
          </a:p>
        </p:txBody>
      </p:sp>
      <p:pic>
        <p:nvPicPr>
          <p:cNvPr id="105478" name="Picture 10" descr="StaCruzIntrus3">
            <a:extLst>
              <a:ext uri="{FF2B5EF4-FFF2-40B4-BE49-F238E27FC236}">
                <a16:creationId xmlns:a16="http://schemas.microsoft.com/office/drawing/2014/main" id="{27628FF6-BF19-E4C1-29FA-2608DF8A2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889" y="1363663"/>
            <a:ext cx="4694237"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13" descr="StaCruzPosIntrusi2">
            <a:extLst>
              <a:ext uri="{FF2B5EF4-FFF2-40B4-BE49-F238E27FC236}">
                <a16:creationId xmlns:a16="http://schemas.microsoft.com/office/drawing/2014/main" id="{4A8DF6D3-45CC-8B72-4CA3-D72452A04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1349376"/>
            <a:ext cx="4735512"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0" name="7 CuadroTexto">
            <a:extLst>
              <a:ext uri="{FF2B5EF4-FFF2-40B4-BE49-F238E27FC236}">
                <a16:creationId xmlns:a16="http://schemas.microsoft.com/office/drawing/2014/main" id="{15CE4FCB-8317-EB74-FF84-C54C2954AE65}"/>
              </a:ext>
            </a:extLst>
          </p:cNvPr>
          <p:cNvSpPr txBox="1">
            <a:spLocks noChangeArrowheads="1"/>
          </p:cNvSpPr>
          <p:nvPr/>
        </p:nvSpPr>
        <p:spPr bwMode="auto">
          <a:xfrm>
            <a:off x="2754314" y="1349376"/>
            <a:ext cx="2206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GB" altLang="en-US"/>
              <a:t>Santa Cruz Tenerife</a:t>
            </a:r>
          </a:p>
          <a:p>
            <a:pPr eaLnBrk="1" hangingPunct="1"/>
            <a:r>
              <a:rPr lang="en-GB" altLang="en-US"/>
              <a:t>PM</a:t>
            </a:r>
            <a:r>
              <a:rPr lang="en-GB" altLang="en-US" baseline="-25000"/>
              <a:t>10</a:t>
            </a:r>
            <a:r>
              <a:rPr lang="en-GB" altLang="en-US"/>
              <a:t>&lt;15</a:t>
            </a:r>
            <a:r>
              <a:rPr lang="el-GR" altLang="en-US"/>
              <a:t>μ</a:t>
            </a:r>
            <a:r>
              <a:rPr lang="en-GB" altLang="en-US"/>
              <a:t>gm</a:t>
            </a:r>
            <a:r>
              <a:rPr lang="en-GB" altLang="en-US" baseline="30000"/>
              <a:t>-3</a:t>
            </a:r>
          </a:p>
        </p:txBody>
      </p:sp>
      <p:sp>
        <p:nvSpPr>
          <p:cNvPr id="105481" name="8 CuadroTexto">
            <a:extLst>
              <a:ext uri="{FF2B5EF4-FFF2-40B4-BE49-F238E27FC236}">
                <a16:creationId xmlns:a16="http://schemas.microsoft.com/office/drawing/2014/main" id="{BE938BDE-8796-F3DC-2D00-16BB08B7F056}"/>
              </a:ext>
            </a:extLst>
          </p:cNvPr>
          <p:cNvSpPr txBox="1">
            <a:spLocks noChangeArrowheads="1"/>
          </p:cNvSpPr>
          <p:nvPr/>
        </p:nvSpPr>
        <p:spPr bwMode="auto">
          <a:xfrm>
            <a:off x="7464426" y="1371601"/>
            <a:ext cx="2206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GB" altLang="en-US"/>
              <a:t>Santa Cruz Tenerife</a:t>
            </a:r>
          </a:p>
          <a:p>
            <a:pPr eaLnBrk="1" hangingPunct="1"/>
            <a:r>
              <a:rPr lang="en-GB" altLang="en-US"/>
              <a:t>PM</a:t>
            </a:r>
            <a:r>
              <a:rPr lang="en-GB" altLang="en-US" baseline="-25000"/>
              <a:t>10</a:t>
            </a:r>
            <a:r>
              <a:rPr lang="en-GB" altLang="en-US"/>
              <a:t>&gt;60</a:t>
            </a:r>
            <a:r>
              <a:rPr lang="el-GR" altLang="en-US"/>
              <a:t>μ</a:t>
            </a:r>
            <a:r>
              <a:rPr lang="en-GB" altLang="en-US"/>
              <a:t>gm</a:t>
            </a:r>
            <a:r>
              <a:rPr lang="en-GB" altLang="en-US" baseline="30000"/>
              <a:t>-3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34E9FE5-DBAD-F7AD-D57A-DF6CD34FF3C2}"/>
              </a:ext>
            </a:extLst>
          </p:cNvPr>
          <p:cNvSpPr>
            <a:spLocks noGrp="1" noChangeArrowheads="1"/>
          </p:cNvSpPr>
          <p:nvPr>
            <p:ph type="title"/>
          </p:nvPr>
        </p:nvSpPr>
        <p:spPr>
          <a:xfrm>
            <a:off x="2012951" y="603250"/>
            <a:ext cx="5148263" cy="750888"/>
          </a:xfrm>
          <a:noFill/>
        </p:spPr>
        <p:txBody>
          <a:bodyPr/>
          <a:lstStyle/>
          <a:p>
            <a:pPr>
              <a:defRPr/>
            </a:pPr>
            <a:r>
              <a:rPr lang="en-US" sz="2000" b="1" dirty="0">
                <a:solidFill>
                  <a:srgbClr val="FF0000"/>
                </a:solidFill>
                <a:latin typeface="+mn-lt"/>
              </a:rPr>
              <a:t>Problems with station visibility estimates</a:t>
            </a:r>
          </a:p>
        </p:txBody>
      </p:sp>
      <p:sp>
        <p:nvSpPr>
          <p:cNvPr id="113667" name="Text Box 37">
            <a:extLst>
              <a:ext uri="{FF2B5EF4-FFF2-40B4-BE49-F238E27FC236}">
                <a16:creationId xmlns:a16="http://schemas.microsoft.com/office/drawing/2014/main" id="{50C7922A-B3AC-9DA7-93EE-92DE91E48599}"/>
              </a:ext>
            </a:extLst>
          </p:cNvPr>
          <p:cNvSpPr txBox="1">
            <a:spLocks noChangeArrowheads="1"/>
          </p:cNvSpPr>
          <p:nvPr/>
        </p:nvSpPr>
        <p:spPr bwMode="auto">
          <a:xfrm>
            <a:off x="2692400" y="1346200"/>
            <a:ext cx="88328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buFontTx/>
              <a:buAutoNum type="arabicPeriod"/>
            </a:pPr>
            <a:r>
              <a:rPr lang="en-US" altLang="en-US"/>
              <a:t>Human observations are inherently subjective.</a:t>
            </a:r>
          </a:p>
          <a:p>
            <a:pPr eaLnBrk="1" hangingPunct="1">
              <a:spcBef>
                <a:spcPct val="50000"/>
              </a:spcBef>
              <a:buFontTx/>
              <a:buAutoNum type="arabicPeriod"/>
            </a:pPr>
            <a:r>
              <a:rPr lang="en-US" altLang="en-US"/>
              <a:t>No all reductions of visibility are due to dust  (fog, biomass burning…)</a:t>
            </a:r>
          </a:p>
          <a:p>
            <a:pPr eaLnBrk="1" hangingPunct="1">
              <a:spcBef>
                <a:spcPct val="50000"/>
              </a:spcBef>
              <a:buFontTx/>
              <a:buAutoNum type="arabicPeriod"/>
            </a:pPr>
            <a:r>
              <a:rPr lang="en-US" altLang="en-US"/>
              <a:t>Coarse reporting bins</a:t>
            </a:r>
          </a:p>
          <a:p>
            <a:pPr eaLnBrk="1" hangingPunct="1">
              <a:spcBef>
                <a:spcPct val="50000"/>
              </a:spcBef>
              <a:buFontTx/>
              <a:buAutoNum type="arabicPeriod"/>
            </a:pPr>
            <a:r>
              <a:rPr lang="en-US" altLang="en-US"/>
              <a:t>Judgment in distinguishing visibility beyond 10 km</a:t>
            </a:r>
          </a:p>
          <a:p>
            <a:pPr eaLnBrk="1" hangingPunct="1">
              <a:spcBef>
                <a:spcPct val="50000"/>
              </a:spcBef>
              <a:buFontTx/>
              <a:buAutoNum type="arabicPeriod"/>
            </a:pPr>
            <a:endParaRPr lang="en-US" altLang="en-US"/>
          </a:p>
        </p:txBody>
      </p:sp>
      <p:sp>
        <p:nvSpPr>
          <p:cNvPr id="242726" name="Text Box 38">
            <a:extLst>
              <a:ext uri="{FF2B5EF4-FFF2-40B4-BE49-F238E27FC236}">
                <a16:creationId xmlns:a16="http://schemas.microsoft.com/office/drawing/2014/main" id="{FA37826B-5AF8-CED5-6550-60A869B0CCEE}"/>
              </a:ext>
            </a:extLst>
          </p:cNvPr>
          <p:cNvSpPr txBox="1">
            <a:spLocks noChangeArrowheads="1"/>
          </p:cNvSpPr>
          <p:nvPr/>
        </p:nvSpPr>
        <p:spPr bwMode="auto">
          <a:xfrm>
            <a:off x="1941513" y="3659188"/>
            <a:ext cx="8585200" cy="400050"/>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2000" b="1" dirty="0">
                <a:solidFill>
                  <a:schemeClr val="accent2"/>
                </a:solidFill>
                <a:ea typeface="+mj-ea"/>
                <a:cs typeface="+mj-cs"/>
              </a:rPr>
              <a:t>Main advantages</a:t>
            </a:r>
          </a:p>
        </p:txBody>
      </p:sp>
      <p:sp>
        <p:nvSpPr>
          <p:cNvPr id="39941" name="Text Box 39">
            <a:extLst>
              <a:ext uri="{FF2B5EF4-FFF2-40B4-BE49-F238E27FC236}">
                <a16:creationId xmlns:a16="http://schemas.microsoft.com/office/drawing/2014/main" id="{941BA971-63BE-F79B-57B2-94E1D9C8D6E7}"/>
              </a:ext>
            </a:extLst>
          </p:cNvPr>
          <p:cNvSpPr txBox="1">
            <a:spLocks noChangeArrowheads="1"/>
          </p:cNvSpPr>
          <p:nvPr/>
        </p:nvSpPr>
        <p:spPr bwMode="auto">
          <a:xfrm>
            <a:off x="2717801" y="4106864"/>
            <a:ext cx="773112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buFontTx/>
              <a:buAutoNum type="arabicPeriod"/>
            </a:pPr>
            <a:r>
              <a:rPr lang="en-US" altLang="en-US"/>
              <a:t>Reports are abundant and widespread over land. There is information in remote areas (deserts)</a:t>
            </a:r>
          </a:p>
          <a:p>
            <a:pPr eaLnBrk="1" hangingPunct="1">
              <a:spcBef>
                <a:spcPct val="50000"/>
              </a:spcBef>
              <a:buFontTx/>
              <a:buAutoNum type="arabicPeriod"/>
            </a:pPr>
            <a:r>
              <a:rPr lang="en-US" altLang="en-US"/>
              <a:t>There are </a:t>
            </a:r>
            <a:r>
              <a:rPr lang="en-US" altLang="en-US" i="1"/>
              <a:t>some</a:t>
            </a:r>
            <a:r>
              <a:rPr lang="en-US" altLang="en-US"/>
              <a:t> standards</a:t>
            </a:r>
          </a:p>
          <a:p>
            <a:pPr eaLnBrk="1" hangingPunct="1">
              <a:spcBef>
                <a:spcPct val="50000"/>
              </a:spcBef>
              <a:buFontTx/>
              <a:buAutoNum type="arabicPeriod"/>
            </a:pPr>
            <a:r>
              <a:rPr lang="en-US" altLang="en-US"/>
              <a:t>Human detected visibility has been correlated well with surface extinction analyses (Husar et al., 2000)</a:t>
            </a:r>
          </a:p>
          <a:p>
            <a:pPr eaLnBrk="1" hangingPunct="1">
              <a:spcBef>
                <a:spcPct val="50000"/>
              </a:spcBef>
              <a:buFontTx/>
              <a:buAutoNum type="arabicPeriod"/>
            </a:pPr>
            <a:r>
              <a:rPr lang="en-US" altLang="en-US"/>
              <a:t>Estimations of PM are possible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2726"/>
                                        </p:tgtEl>
                                        <p:attrNameLst>
                                          <p:attrName>style.visibility</p:attrName>
                                        </p:attrNameLst>
                                      </p:cBhvr>
                                      <p:to>
                                        <p:strVal val="visible"/>
                                      </p:to>
                                    </p:set>
                                    <p:animEffect transition="in" filter="box(in)">
                                      <p:cBhvr>
                                        <p:cTn id="7" dur="500"/>
                                        <p:tgtEl>
                                          <p:spTgt spid="24272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filter="box(in)">
                                      <p:cBhvr>
                                        <p:cTn id="10"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26" grpId="0"/>
      <p:bldP spid="399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a:extLst>
              <a:ext uri="{FF2B5EF4-FFF2-40B4-BE49-F238E27FC236}">
                <a16:creationId xmlns:a16="http://schemas.microsoft.com/office/drawing/2014/main" id="{D683B15B-6253-5122-99ED-57D41744DA8A}"/>
              </a:ext>
            </a:extLst>
          </p:cNvPr>
          <p:cNvSpPr txBox="1"/>
          <p:nvPr/>
        </p:nvSpPr>
        <p:spPr>
          <a:xfrm>
            <a:off x="1447800" y="755651"/>
            <a:ext cx="9158288" cy="1200329"/>
          </a:xfrm>
          <a:prstGeom prst="rect">
            <a:avLst/>
          </a:prstGeom>
          <a:noFill/>
        </p:spPr>
        <p:txBody>
          <a:bodyPr>
            <a:spAutoFit/>
          </a:bodyPr>
          <a:lstStyle/>
          <a:p>
            <a:pPr algn="just">
              <a:spcBef>
                <a:spcPct val="20000"/>
              </a:spcBef>
              <a:buClr>
                <a:srgbClr val="BD3632"/>
              </a:buClr>
              <a:defRPr/>
            </a:pPr>
            <a:r>
              <a:rPr lang="en-US" b="1" dirty="0"/>
              <a:t>Knowing the sunlight's energy at the top of the atmosphere, the thickness of the atmosphere, and the amount of sunlight transmitted to the earth's surface and can allows us to determine the amount of scattering, and thus, the amount of aerosols (dust). </a:t>
            </a:r>
          </a:p>
          <a:p>
            <a:pPr>
              <a:defRPr/>
            </a:pPr>
            <a:endParaRPr lang="es-ES" b="1" dirty="0"/>
          </a:p>
        </p:txBody>
      </p:sp>
      <p:sp>
        <p:nvSpPr>
          <p:cNvPr id="43014" name="TextBox 13">
            <a:extLst>
              <a:ext uri="{FF2B5EF4-FFF2-40B4-BE49-F238E27FC236}">
                <a16:creationId xmlns:a16="http://schemas.microsoft.com/office/drawing/2014/main" id="{E69A58EB-D1DA-CE46-E667-4233889E5D2F}"/>
              </a:ext>
            </a:extLst>
          </p:cNvPr>
          <p:cNvSpPr txBox="1">
            <a:spLocks noChangeArrowheads="1"/>
          </p:cNvSpPr>
          <p:nvPr/>
        </p:nvSpPr>
        <p:spPr bwMode="auto">
          <a:xfrm>
            <a:off x="1651000" y="5021263"/>
            <a:ext cx="4495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sz="2400">
                <a:latin typeface="Constantia" panose="02030602050306030303" pitchFamily="18" charset="0"/>
              </a:rPr>
              <a:t>Beer’s Law</a:t>
            </a:r>
          </a:p>
          <a:p>
            <a:pPr eaLnBrk="1" hangingPunct="1"/>
            <a:endParaRPr lang="en-US" altLang="en-US" sz="2400">
              <a:latin typeface="Constantia" panose="02030602050306030303" pitchFamily="18" charset="0"/>
            </a:endParaRPr>
          </a:p>
        </p:txBody>
      </p:sp>
      <p:sp>
        <p:nvSpPr>
          <p:cNvPr id="43015" name="TextBox 12">
            <a:extLst>
              <a:ext uri="{FF2B5EF4-FFF2-40B4-BE49-F238E27FC236}">
                <a16:creationId xmlns:a16="http://schemas.microsoft.com/office/drawing/2014/main" id="{7FABE30A-7AA0-23DA-3101-9BEFA3B5D0A6}"/>
              </a:ext>
            </a:extLst>
          </p:cNvPr>
          <p:cNvSpPr txBox="1">
            <a:spLocks noChangeArrowheads="1"/>
          </p:cNvSpPr>
          <p:nvPr/>
        </p:nvSpPr>
        <p:spPr bwMode="auto">
          <a:xfrm>
            <a:off x="5468938" y="5181600"/>
            <a:ext cx="5580062" cy="1384300"/>
          </a:xfrm>
          <a:prstGeom prst="rect">
            <a:avLst/>
          </a:prstGeom>
          <a:noFill/>
          <a:ln w="9525">
            <a:noFill/>
            <a:miter lim="800000"/>
            <a:headEnd/>
            <a:tailEnd/>
          </a:ln>
        </p:spPr>
        <p:txBody>
          <a:bodyPr>
            <a:spAutoFit/>
          </a:bodyPr>
          <a:lstStyle/>
          <a:p>
            <a:pPr>
              <a:defRPr/>
            </a:pPr>
            <a:r>
              <a:rPr lang="en-GB" sz="1600" b="1" dirty="0">
                <a:cs typeface="Arial" charset="0"/>
              </a:rPr>
              <a:t>Transmissivity  (T)</a:t>
            </a:r>
          </a:p>
          <a:p>
            <a:pPr>
              <a:defRPr/>
            </a:pPr>
            <a:r>
              <a:rPr lang="en-GB" sz="1600" b="1" dirty="0">
                <a:effectLst>
                  <a:outerShdw blurRad="38100" dist="38100" dir="2700000" algn="tl">
                    <a:srgbClr val="000000">
                      <a:alpha val="43137"/>
                    </a:srgbClr>
                  </a:outerShdw>
                </a:effectLst>
                <a:cs typeface="Arial" charset="0"/>
              </a:rPr>
              <a:t>Extinction coefficient (</a:t>
            </a:r>
            <a:r>
              <a:rPr lang="el-GR" sz="2000" b="1" dirty="0">
                <a:effectLst>
                  <a:outerShdw blurRad="38100" dist="38100" dir="2700000" algn="tl">
                    <a:srgbClr val="000000">
                      <a:alpha val="43137"/>
                    </a:srgbClr>
                  </a:outerShdw>
                </a:effectLst>
                <a:cs typeface="Arial" charset="0"/>
              </a:rPr>
              <a:t>σ</a:t>
            </a:r>
            <a:r>
              <a:rPr lang="es-ES" sz="1600" b="1" dirty="0" err="1">
                <a:effectLst>
                  <a:outerShdw blurRad="38100" dist="38100" dir="2700000" algn="tl">
                    <a:srgbClr val="000000">
                      <a:alpha val="43137"/>
                    </a:srgbClr>
                  </a:outerShdw>
                </a:effectLst>
                <a:cs typeface="Arial" charset="0"/>
              </a:rPr>
              <a:t>ext</a:t>
            </a:r>
            <a:r>
              <a:rPr lang="en-GB" sz="1600" b="1" dirty="0">
                <a:effectLst>
                  <a:outerShdw blurRad="38100" dist="38100" dir="2700000" algn="tl">
                    <a:srgbClr val="000000">
                      <a:alpha val="43137"/>
                    </a:srgbClr>
                  </a:outerShdw>
                </a:effectLst>
                <a:cs typeface="Arial" charset="0"/>
              </a:rPr>
              <a:t>): </a:t>
            </a:r>
            <a:r>
              <a:rPr lang="en-GB" sz="1600" b="1" dirty="0" err="1">
                <a:cs typeface="Arial" charset="0"/>
              </a:rPr>
              <a:t>εC</a:t>
            </a:r>
            <a:endParaRPr lang="en-GB" sz="1600" b="1" dirty="0">
              <a:effectLst>
                <a:outerShdw blurRad="38100" dist="38100" dir="2700000" algn="tl">
                  <a:srgbClr val="000000">
                    <a:alpha val="43137"/>
                  </a:srgbClr>
                </a:outerShdw>
              </a:effectLst>
              <a:cs typeface="Arial" charset="0"/>
            </a:endParaRPr>
          </a:p>
          <a:p>
            <a:pPr>
              <a:defRPr/>
            </a:pPr>
            <a:r>
              <a:rPr lang="en-GB" sz="1600" b="1" dirty="0">
                <a:effectLst>
                  <a:outerShdw blurRad="38100" dist="38100" dir="2700000" algn="tl">
                    <a:srgbClr val="000000">
                      <a:alpha val="43137"/>
                    </a:srgbClr>
                  </a:outerShdw>
                </a:effectLst>
                <a:cs typeface="Arial" charset="0"/>
              </a:rPr>
              <a:t>path length (L)</a:t>
            </a:r>
          </a:p>
          <a:p>
            <a:pPr>
              <a:defRPr/>
            </a:pPr>
            <a:r>
              <a:rPr lang="en-GB" sz="1600" b="1" dirty="0">
                <a:cs typeface="Arial" charset="0"/>
              </a:rPr>
              <a:t>molar </a:t>
            </a:r>
            <a:r>
              <a:rPr lang="en-GB" sz="1600" b="1" dirty="0" err="1">
                <a:cs typeface="Arial" charset="0"/>
              </a:rPr>
              <a:t>absorptivity</a:t>
            </a:r>
            <a:r>
              <a:rPr lang="en-GB" sz="1600" b="1" dirty="0">
                <a:cs typeface="Arial" charset="0"/>
              </a:rPr>
              <a:t> of the absorber (ε)</a:t>
            </a:r>
          </a:p>
          <a:p>
            <a:pPr>
              <a:defRPr/>
            </a:pPr>
            <a:r>
              <a:rPr lang="en-GB" sz="1600" b="1" dirty="0">
                <a:cs typeface="Arial" charset="0"/>
              </a:rPr>
              <a:t>concentration of absorbing species in the material (C)</a:t>
            </a:r>
          </a:p>
        </p:txBody>
      </p:sp>
      <p:sp>
        <p:nvSpPr>
          <p:cNvPr id="10" name="9 Rectángulo">
            <a:extLst>
              <a:ext uri="{FF2B5EF4-FFF2-40B4-BE49-F238E27FC236}">
                <a16:creationId xmlns:a16="http://schemas.microsoft.com/office/drawing/2014/main" id="{89E327A5-1407-4CD2-688B-D8BD5351F893}"/>
              </a:ext>
            </a:extLst>
          </p:cNvPr>
          <p:cNvSpPr/>
          <p:nvPr/>
        </p:nvSpPr>
        <p:spPr>
          <a:xfrm>
            <a:off x="1970089" y="2771776"/>
            <a:ext cx="6053137" cy="944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10 Elipse">
            <a:extLst>
              <a:ext uri="{FF2B5EF4-FFF2-40B4-BE49-F238E27FC236}">
                <a16:creationId xmlns:a16="http://schemas.microsoft.com/office/drawing/2014/main" id="{2486D991-66C0-5056-7EE3-2445E57D2908}"/>
              </a:ext>
            </a:extLst>
          </p:cNvPr>
          <p:cNvSpPr/>
          <p:nvPr/>
        </p:nvSpPr>
        <p:spPr>
          <a:xfrm>
            <a:off x="5540376" y="1857376"/>
            <a:ext cx="595313" cy="59531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Rectángulo">
            <a:extLst>
              <a:ext uri="{FF2B5EF4-FFF2-40B4-BE49-F238E27FC236}">
                <a16:creationId xmlns:a16="http://schemas.microsoft.com/office/drawing/2014/main" id="{DA20F7EF-F9AA-C4AC-8ACB-78F3FBA1BDCC}"/>
              </a:ext>
            </a:extLst>
          </p:cNvPr>
          <p:cNvSpPr/>
          <p:nvPr/>
        </p:nvSpPr>
        <p:spPr>
          <a:xfrm rot="8467709">
            <a:off x="2463801" y="4325939"/>
            <a:ext cx="798513" cy="3190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 name="12 Rectángulo">
            <a:extLst>
              <a:ext uri="{FF2B5EF4-FFF2-40B4-BE49-F238E27FC236}">
                <a16:creationId xmlns:a16="http://schemas.microsoft.com/office/drawing/2014/main" id="{0620A471-8DF3-D1A5-BEB6-FBCAA3F4FAFA}"/>
              </a:ext>
            </a:extLst>
          </p:cNvPr>
          <p:cNvSpPr/>
          <p:nvPr/>
        </p:nvSpPr>
        <p:spPr>
          <a:xfrm rot="8344012" flipV="1">
            <a:off x="3057526" y="4075114"/>
            <a:ext cx="468313" cy="1349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15" name="14 Conector recto de flecha">
            <a:extLst>
              <a:ext uri="{FF2B5EF4-FFF2-40B4-BE49-F238E27FC236}">
                <a16:creationId xmlns:a16="http://schemas.microsoft.com/office/drawing/2014/main" id="{246CD083-1A12-1EF1-79E4-8C926113F941}"/>
              </a:ext>
            </a:extLst>
          </p:cNvPr>
          <p:cNvCxnSpPr>
            <a:stCxn id="11" idx="3"/>
          </p:cNvCxnSpPr>
          <p:nvPr/>
        </p:nvCxnSpPr>
        <p:spPr>
          <a:xfrm rot="5400000">
            <a:off x="3821113" y="2097088"/>
            <a:ext cx="1538288" cy="20748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747" name="16 CuadroTexto">
            <a:extLst>
              <a:ext uri="{FF2B5EF4-FFF2-40B4-BE49-F238E27FC236}">
                <a16:creationId xmlns:a16="http://schemas.microsoft.com/office/drawing/2014/main" id="{940130A0-8542-4EC0-E47C-594ACF185848}"/>
              </a:ext>
            </a:extLst>
          </p:cNvPr>
          <p:cNvSpPr txBox="1">
            <a:spLocks noChangeArrowheads="1"/>
          </p:cNvSpPr>
          <p:nvPr/>
        </p:nvSpPr>
        <p:spPr bwMode="auto">
          <a:xfrm>
            <a:off x="4960938" y="2206626"/>
            <a:ext cx="44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sz="2400"/>
              <a:t>I</a:t>
            </a:r>
            <a:r>
              <a:rPr lang="es-ES" altLang="en-US" sz="2400" baseline="-25000"/>
              <a:t>0</a:t>
            </a:r>
          </a:p>
        </p:txBody>
      </p:sp>
      <p:sp>
        <p:nvSpPr>
          <p:cNvPr id="116748" name="17 CuadroTexto">
            <a:extLst>
              <a:ext uri="{FF2B5EF4-FFF2-40B4-BE49-F238E27FC236}">
                <a16:creationId xmlns:a16="http://schemas.microsoft.com/office/drawing/2014/main" id="{3E3E617F-A10C-9752-D2B2-B427552E82A6}"/>
              </a:ext>
            </a:extLst>
          </p:cNvPr>
          <p:cNvSpPr txBox="1">
            <a:spLocks noChangeArrowheads="1"/>
          </p:cNvSpPr>
          <p:nvPr/>
        </p:nvSpPr>
        <p:spPr bwMode="auto">
          <a:xfrm>
            <a:off x="3719513" y="3868739"/>
            <a:ext cx="449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sz="2400"/>
              <a:t>I</a:t>
            </a:r>
            <a:r>
              <a:rPr lang="es-ES" altLang="en-US" sz="2400" baseline="-25000"/>
              <a:t>1</a:t>
            </a:r>
          </a:p>
        </p:txBody>
      </p:sp>
      <p:sp>
        <p:nvSpPr>
          <p:cNvPr id="116749" name="18 CuadroTexto">
            <a:extLst>
              <a:ext uri="{FF2B5EF4-FFF2-40B4-BE49-F238E27FC236}">
                <a16:creationId xmlns:a16="http://schemas.microsoft.com/office/drawing/2014/main" id="{78D42395-D6FF-422A-A0FC-7B46DD0BCF86}"/>
              </a:ext>
            </a:extLst>
          </p:cNvPr>
          <p:cNvSpPr txBox="1">
            <a:spLocks noChangeArrowheads="1"/>
          </p:cNvSpPr>
          <p:nvPr/>
        </p:nvSpPr>
        <p:spPr bwMode="auto">
          <a:xfrm>
            <a:off x="4676775" y="3055939"/>
            <a:ext cx="450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sz="2400"/>
              <a:t>l</a:t>
            </a:r>
            <a:endParaRPr lang="es-ES" altLang="en-US" sz="2400" baseline="-25000"/>
          </a:p>
        </p:txBody>
      </p:sp>
      <p:sp>
        <p:nvSpPr>
          <p:cNvPr id="116750" name="19 CuadroTexto">
            <a:extLst>
              <a:ext uri="{FF2B5EF4-FFF2-40B4-BE49-F238E27FC236}">
                <a16:creationId xmlns:a16="http://schemas.microsoft.com/office/drawing/2014/main" id="{D07FFCB9-DD5C-F8E2-905D-FE572F63032F}"/>
              </a:ext>
            </a:extLst>
          </p:cNvPr>
          <p:cNvSpPr txBox="1">
            <a:spLocks noChangeArrowheads="1"/>
          </p:cNvSpPr>
          <p:nvPr/>
        </p:nvSpPr>
        <p:spPr bwMode="auto">
          <a:xfrm>
            <a:off x="6992939" y="3062288"/>
            <a:ext cx="3336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sz="2400"/>
              <a:t>C, </a:t>
            </a:r>
            <a:r>
              <a:rPr lang="el-GR" altLang="en-US" sz="2400"/>
              <a:t>α</a:t>
            </a:r>
            <a:endParaRPr lang="es-ES" altLang="en-US" sz="2400" baseline="-25000"/>
          </a:p>
        </p:txBody>
      </p:sp>
      <p:sp>
        <p:nvSpPr>
          <p:cNvPr id="116751" name="20 CuadroTexto">
            <a:extLst>
              <a:ext uri="{FF2B5EF4-FFF2-40B4-BE49-F238E27FC236}">
                <a16:creationId xmlns:a16="http://schemas.microsoft.com/office/drawing/2014/main" id="{2E5C5FA3-4E3A-D69A-4B22-CF29523AF4F6}"/>
              </a:ext>
            </a:extLst>
          </p:cNvPr>
          <p:cNvSpPr txBox="1">
            <a:spLocks noChangeArrowheads="1"/>
          </p:cNvSpPr>
          <p:nvPr/>
        </p:nvSpPr>
        <p:spPr bwMode="auto">
          <a:xfrm>
            <a:off x="4648201" y="3911601"/>
            <a:ext cx="1617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sz="2400"/>
              <a:t>(I</a:t>
            </a:r>
            <a:r>
              <a:rPr lang="es-ES" altLang="en-US" sz="2400" baseline="-25000"/>
              <a:t>0</a:t>
            </a:r>
            <a:r>
              <a:rPr lang="es-ES" altLang="en-US" sz="2400"/>
              <a:t> &gt;I</a:t>
            </a:r>
            <a:r>
              <a:rPr lang="es-ES" altLang="en-US" sz="2400" baseline="-25000"/>
              <a:t>1</a:t>
            </a:r>
            <a:r>
              <a:rPr lang="es-ES" altLang="en-US" sz="2400"/>
              <a:t>)</a:t>
            </a:r>
          </a:p>
          <a:p>
            <a:pPr eaLnBrk="1" hangingPunct="1"/>
            <a:endParaRPr lang="es-ES" altLang="en-US" sz="2400" baseline="-25000"/>
          </a:p>
        </p:txBody>
      </p:sp>
      <p:sp>
        <p:nvSpPr>
          <p:cNvPr id="116752" name="21 CuadroTexto">
            <a:extLst>
              <a:ext uri="{FF2B5EF4-FFF2-40B4-BE49-F238E27FC236}">
                <a16:creationId xmlns:a16="http://schemas.microsoft.com/office/drawing/2014/main" id="{9054901F-8234-71B7-CF12-996403E8D7A4}"/>
              </a:ext>
            </a:extLst>
          </p:cNvPr>
          <p:cNvSpPr txBox="1">
            <a:spLocks noChangeArrowheads="1"/>
          </p:cNvSpPr>
          <p:nvPr/>
        </p:nvSpPr>
        <p:spPr bwMode="auto">
          <a:xfrm>
            <a:off x="2085976" y="3017839"/>
            <a:ext cx="2176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a:t>Atmosphere</a:t>
            </a:r>
          </a:p>
        </p:txBody>
      </p:sp>
      <p:sp>
        <p:nvSpPr>
          <p:cNvPr id="116753" name="22 CuadroTexto">
            <a:extLst>
              <a:ext uri="{FF2B5EF4-FFF2-40B4-BE49-F238E27FC236}">
                <a16:creationId xmlns:a16="http://schemas.microsoft.com/office/drawing/2014/main" id="{A57F2BD4-F861-60AA-8359-9E8E80722608}"/>
              </a:ext>
            </a:extLst>
          </p:cNvPr>
          <p:cNvSpPr txBox="1">
            <a:spLocks noChangeArrowheads="1"/>
          </p:cNvSpPr>
          <p:nvPr/>
        </p:nvSpPr>
        <p:spPr bwMode="auto">
          <a:xfrm>
            <a:off x="6273801" y="2009775"/>
            <a:ext cx="2176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a:t>Sun</a:t>
            </a:r>
          </a:p>
        </p:txBody>
      </p:sp>
      <p:sp>
        <p:nvSpPr>
          <p:cNvPr id="116754" name="23 CuadroTexto">
            <a:extLst>
              <a:ext uri="{FF2B5EF4-FFF2-40B4-BE49-F238E27FC236}">
                <a16:creationId xmlns:a16="http://schemas.microsoft.com/office/drawing/2014/main" id="{C60722F9-0702-1131-4E72-F85963E471B4}"/>
              </a:ext>
            </a:extLst>
          </p:cNvPr>
          <p:cNvSpPr txBox="1">
            <a:spLocks noChangeArrowheads="1"/>
          </p:cNvSpPr>
          <p:nvPr/>
        </p:nvSpPr>
        <p:spPr bwMode="auto">
          <a:xfrm>
            <a:off x="3087688" y="4470400"/>
            <a:ext cx="2178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a:t>Sunphotometer</a:t>
            </a:r>
          </a:p>
        </p:txBody>
      </p:sp>
      <p:grpSp>
        <p:nvGrpSpPr>
          <p:cNvPr id="116755" name="Group 17">
            <a:extLst>
              <a:ext uri="{FF2B5EF4-FFF2-40B4-BE49-F238E27FC236}">
                <a16:creationId xmlns:a16="http://schemas.microsoft.com/office/drawing/2014/main" id="{9073994B-F021-2493-C782-C38DC278AF19}"/>
              </a:ext>
            </a:extLst>
          </p:cNvPr>
          <p:cNvGrpSpPr>
            <a:grpSpLocks/>
          </p:cNvGrpSpPr>
          <p:nvPr/>
        </p:nvGrpSpPr>
        <p:grpSpPr bwMode="auto">
          <a:xfrm>
            <a:off x="1751013" y="5514973"/>
            <a:ext cx="2366962" cy="867110"/>
            <a:chOff x="2010" y="1344"/>
            <a:chExt cx="1229" cy="422"/>
          </a:xfrm>
        </p:grpSpPr>
        <p:sp>
          <p:nvSpPr>
            <p:cNvPr id="116756" name="Text Box 15">
              <a:extLst>
                <a:ext uri="{FF2B5EF4-FFF2-40B4-BE49-F238E27FC236}">
                  <a16:creationId xmlns:a16="http://schemas.microsoft.com/office/drawing/2014/main" id="{D97EF5FB-D067-7A3A-D9C3-6407EECCAE34}"/>
                </a:ext>
              </a:extLst>
            </p:cNvPr>
            <p:cNvSpPr txBox="1">
              <a:spLocks noChangeArrowheads="1"/>
            </p:cNvSpPr>
            <p:nvPr/>
          </p:nvSpPr>
          <p:spPr bwMode="auto">
            <a:xfrm>
              <a:off x="2611" y="1344"/>
              <a:ext cx="62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s-ES" altLang="en-US" sz="2000"/>
                <a:t>-</a:t>
              </a:r>
              <a:r>
                <a:rPr lang="es-ES" altLang="en-US" sz="2000">
                  <a:sym typeface="Symbol" panose="05050102010706020507" pitchFamily="18" charset="2"/>
                </a:rPr>
                <a:t></a:t>
              </a:r>
              <a:r>
                <a:rPr lang="es-ES" altLang="en-US" sz="2000" baseline="-25000">
                  <a:sym typeface="Symbol" panose="05050102010706020507" pitchFamily="18" charset="2"/>
                </a:rPr>
                <a:t>ext·</a:t>
              </a:r>
              <a:r>
                <a:rPr lang="es-ES" altLang="en-US" sz="2000">
                  <a:sym typeface="Symbol" panose="05050102010706020507" pitchFamily="18" charset="2"/>
                </a:rPr>
                <a:t>L</a:t>
              </a:r>
              <a:endParaRPr lang="es-ES" altLang="en-US" sz="2000" baseline="30000">
                <a:sym typeface="Symbol" panose="05050102010706020507" pitchFamily="18" charset="2"/>
              </a:endParaRPr>
            </a:p>
          </p:txBody>
        </p:sp>
        <p:sp>
          <p:nvSpPr>
            <p:cNvPr id="116757" name="Text Box 16">
              <a:extLst>
                <a:ext uri="{FF2B5EF4-FFF2-40B4-BE49-F238E27FC236}">
                  <a16:creationId xmlns:a16="http://schemas.microsoft.com/office/drawing/2014/main" id="{4B13A4A0-28E8-5A44-1A2F-E46E4DDF2813}"/>
                </a:ext>
              </a:extLst>
            </p:cNvPr>
            <p:cNvSpPr txBox="1">
              <a:spLocks noChangeArrowheads="1"/>
            </p:cNvSpPr>
            <p:nvPr/>
          </p:nvSpPr>
          <p:spPr bwMode="auto">
            <a:xfrm>
              <a:off x="2010" y="1384"/>
              <a:ext cx="91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s-ES" altLang="en-US" sz="3000"/>
                <a:t>I=I</a:t>
              </a:r>
              <a:r>
                <a:rPr lang="es-ES" altLang="en-US" sz="3000" baseline="-25000"/>
                <a:t>o</a:t>
              </a:r>
              <a:r>
                <a:rPr lang="es-ES" altLang="en-US" sz="3000"/>
                <a:t>·</a:t>
              </a:r>
              <a:r>
                <a:rPr lang="es-ES" altLang="en-US" sz="4500"/>
                <a:t>e</a:t>
              </a:r>
              <a:endParaRPr lang="es-ES" altLang="en-US" sz="4500" baseline="30000">
                <a:sym typeface="Symbol" panose="05050102010706020507" pitchFamily="18" charset="2"/>
              </a:endParaRPr>
            </a:p>
          </p:txBody>
        </p:sp>
      </p:grpSp>
      <p:sp>
        <p:nvSpPr>
          <p:cNvPr id="3" name="TextBox 2">
            <a:extLst>
              <a:ext uri="{FF2B5EF4-FFF2-40B4-BE49-F238E27FC236}">
                <a16:creationId xmlns:a16="http://schemas.microsoft.com/office/drawing/2014/main" id="{ADF2E6A3-ADE9-F669-C57B-6D47F9A93A25}"/>
              </a:ext>
            </a:extLst>
          </p:cNvPr>
          <p:cNvSpPr txBox="1"/>
          <p:nvPr/>
        </p:nvSpPr>
        <p:spPr>
          <a:xfrm>
            <a:off x="1484244" y="385177"/>
            <a:ext cx="6096000" cy="430887"/>
          </a:xfrm>
          <a:prstGeom prst="rect">
            <a:avLst/>
          </a:prstGeom>
          <a:noFill/>
        </p:spPr>
        <p:txBody>
          <a:bodyPr wrap="square">
            <a:spAutoFit/>
          </a:bodyPr>
          <a:lstStyle/>
          <a:p>
            <a:r>
              <a:rPr lang="en-US" altLang="en-US" sz="2200" b="1" dirty="0">
                <a:solidFill>
                  <a:srgbClr val="C00000"/>
                </a:solidFill>
                <a:latin typeface="Calibri" panose="020F0502020204030204" pitchFamily="34" charset="0"/>
              </a:rPr>
              <a:t>Ground-based remote sensing</a:t>
            </a:r>
          </a:p>
        </p:txBody>
      </p:sp>
      <p:sp>
        <p:nvSpPr>
          <p:cNvPr id="4" name="9 CuadroTexto">
            <a:extLst>
              <a:ext uri="{FF2B5EF4-FFF2-40B4-BE49-F238E27FC236}">
                <a16:creationId xmlns:a16="http://schemas.microsoft.com/office/drawing/2014/main" id="{45990F29-C427-1800-5DF4-BDCF1D3EB9E9}"/>
              </a:ext>
            </a:extLst>
          </p:cNvPr>
          <p:cNvSpPr txBox="1">
            <a:spLocks noChangeArrowheads="1"/>
          </p:cNvSpPr>
          <p:nvPr/>
        </p:nvSpPr>
        <p:spPr bwMode="auto">
          <a:xfrm>
            <a:off x="8638553" y="1769350"/>
            <a:ext cx="311944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eaLnBrk="1" hangingPunct="1"/>
            <a:r>
              <a:rPr lang="en-US" altLang="en-US" dirty="0"/>
              <a:t>The intensity of sunlight at the top of the earth's atmosphere is constant. While the sunlight travels through the atmosphere, aerosols can dissipate the energy by scattering and absorbing the light. </a:t>
            </a:r>
          </a:p>
          <a:p>
            <a:pPr algn="just" eaLnBrk="1" hangingPunct="1"/>
            <a:r>
              <a:rPr lang="en-US" altLang="en-US" dirty="0">
                <a:solidFill>
                  <a:srgbClr val="FF0000"/>
                </a:solidFill>
              </a:rPr>
              <a:t>More aerosols in the atmosphere cause more scattering and less energy transmitted to the surface. </a:t>
            </a:r>
            <a:endParaRPr lang="es-ES"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3014"/>
                                        </p:tgtEl>
                                        <p:attrNameLst>
                                          <p:attrName>style.visibility</p:attrName>
                                        </p:attrNameLst>
                                      </p:cBhvr>
                                      <p:to>
                                        <p:strVal val="visible"/>
                                      </p:to>
                                    </p:set>
                                    <p:animEffect transition="in" filter="box(in)">
                                      <p:cBhvr>
                                        <p:cTn id="10" dur="500"/>
                                        <p:tgtEl>
                                          <p:spTgt spid="430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3015"/>
                                        </p:tgtEl>
                                        <p:attrNameLst>
                                          <p:attrName>style.visibility</p:attrName>
                                        </p:attrNameLst>
                                      </p:cBhvr>
                                      <p:to>
                                        <p:strVal val="visible"/>
                                      </p:to>
                                    </p:set>
                                    <p:animEffect transition="in" filter="box(in)">
                                      <p:cBhvr>
                                        <p:cTn id="13" dur="500"/>
                                        <p:tgtEl>
                                          <p:spTgt spid="4301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3014" grpId="0"/>
      <p:bldP spid="43015"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C:\vortrag-mim_10-2000\lidar_cartoon.gif">
            <a:extLst>
              <a:ext uri="{FF2B5EF4-FFF2-40B4-BE49-F238E27FC236}">
                <a16:creationId xmlns:a16="http://schemas.microsoft.com/office/drawing/2014/main" id="{9086348A-7F21-5770-256E-D75AC090F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0" y="4989514"/>
            <a:ext cx="319405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Line 3">
            <a:extLst>
              <a:ext uri="{FF2B5EF4-FFF2-40B4-BE49-F238E27FC236}">
                <a16:creationId xmlns:a16="http://schemas.microsoft.com/office/drawing/2014/main" id="{28BDFD2A-4D75-EA26-3EE1-85EB920D96AD}"/>
              </a:ext>
            </a:extLst>
          </p:cNvPr>
          <p:cNvSpPr>
            <a:spLocks noChangeShapeType="1"/>
          </p:cNvSpPr>
          <p:nvPr/>
        </p:nvSpPr>
        <p:spPr bwMode="auto">
          <a:xfrm flipH="1" flipV="1">
            <a:off x="5022850" y="1295400"/>
            <a:ext cx="495300" cy="4038600"/>
          </a:xfrm>
          <a:prstGeom prst="line">
            <a:avLst/>
          </a:prstGeom>
          <a:noFill/>
          <a:ln w="317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68" name="Line 4">
            <a:extLst>
              <a:ext uri="{FF2B5EF4-FFF2-40B4-BE49-F238E27FC236}">
                <a16:creationId xmlns:a16="http://schemas.microsoft.com/office/drawing/2014/main" id="{5ADBE117-91FD-2B2A-0D2E-A8C811CAD058}"/>
              </a:ext>
            </a:extLst>
          </p:cNvPr>
          <p:cNvSpPr>
            <a:spLocks noChangeShapeType="1"/>
          </p:cNvSpPr>
          <p:nvPr/>
        </p:nvSpPr>
        <p:spPr bwMode="auto">
          <a:xfrm flipV="1">
            <a:off x="4940300" y="1371600"/>
            <a:ext cx="82550" cy="4038600"/>
          </a:xfrm>
          <a:prstGeom prst="line">
            <a:avLst/>
          </a:prstGeom>
          <a:noFill/>
          <a:ln w="63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69" name="Text Box 5">
            <a:extLst>
              <a:ext uri="{FF2B5EF4-FFF2-40B4-BE49-F238E27FC236}">
                <a16:creationId xmlns:a16="http://schemas.microsoft.com/office/drawing/2014/main" id="{73FE0A60-91BC-58C9-6034-1787AD22275A}"/>
              </a:ext>
            </a:extLst>
          </p:cNvPr>
          <p:cNvSpPr txBox="1">
            <a:spLocks noChangeArrowheads="1"/>
          </p:cNvSpPr>
          <p:nvPr/>
        </p:nvSpPr>
        <p:spPr bwMode="auto">
          <a:xfrm>
            <a:off x="6656388" y="4608514"/>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de-DE" altLang="en-US">
                <a:latin typeface="Arial" panose="020B0604020202020204" pitchFamily="34" charset="0"/>
              </a:rPr>
              <a:t>Laser</a:t>
            </a:r>
            <a:endParaRPr lang="de-DE" altLang="en-US" sz="2400">
              <a:latin typeface="Arial" panose="020B0604020202020204" pitchFamily="34" charset="0"/>
            </a:endParaRPr>
          </a:p>
        </p:txBody>
      </p:sp>
      <p:sp>
        <p:nvSpPr>
          <p:cNvPr id="139270" name="Text Box 6">
            <a:extLst>
              <a:ext uri="{FF2B5EF4-FFF2-40B4-BE49-F238E27FC236}">
                <a16:creationId xmlns:a16="http://schemas.microsoft.com/office/drawing/2014/main" id="{D72C4837-7DD2-EA75-E59E-8897E2F141DA}"/>
              </a:ext>
            </a:extLst>
          </p:cNvPr>
          <p:cNvSpPr txBox="1">
            <a:spLocks noChangeArrowheads="1"/>
          </p:cNvSpPr>
          <p:nvPr/>
        </p:nvSpPr>
        <p:spPr bwMode="auto">
          <a:xfrm>
            <a:off x="2463801" y="44958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de-DE" altLang="en-US">
                <a:latin typeface="Arial" panose="020B0604020202020204" pitchFamily="34" charset="0"/>
              </a:rPr>
              <a:t>Telescope</a:t>
            </a:r>
            <a:endParaRPr lang="de-DE" altLang="en-US" sz="2400">
              <a:latin typeface="Arial" panose="020B0604020202020204" pitchFamily="34" charset="0"/>
            </a:endParaRPr>
          </a:p>
        </p:txBody>
      </p:sp>
      <p:sp>
        <p:nvSpPr>
          <p:cNvPr id="139271" name="Text Box 9">
            <a:extLst>
              <a:ext uri="{FF2B5EF4-FFF2-40B4-BE49-F238E27FC236}">
                <a16:creationId xmlns:a16="http://schemas.microsoft.com/office/drawing/2014/main" id="{E28BF436-352E-E69E-A133-755A15D96793}"/>
              </a:ext>
            </a:extLst>
          </p:cNvPr>
          <p:cNvSpPr txBox="1">
            <a:spLocks noChangeArrowheads="1"/>
          </p:cNvSpPr>
          <p:nvPr/>
        </p:nvSpPr>
        <p:spPr bwMode="auto">
          <a:xfrm>
            <a:off x="3024189" y="2779713"/>
            <a:ext cx="1620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de-DE" altLang="en-US">
                <a:latin typeface="Arial" panose="020B0604020202020204" pitchFamily="34" charset="0"/>
              </a:rPr>
              <a:t>backscattered</a:t>
            </a:r>
          </a:p>
          <a:p>
            <a:r>
              <a:rPr lang="de-DE" altLang="en-US">
                <a:latin typeface="Arial" panose="020B0604020202020204" pitchFamily="34" charset="0"/>
              </a:rPr>
              <a:t>photons</a:t>
            </a:r>
            <a:endParaRPr lang="de-DE" altLang="en-US" sz="2400">
              <a:latin typeface="Arial" panose="020B0604020202020204" pitchFamily="34" charset="0"/>
            </a:endParaRPr>
          </a:p>
        </p:txBody>
      </p:sp>
      <p:sp>
        <p:nvSpPr>
          <p:cNvPr id="139272" name="Line 10">
            <a:extLst>
              <a:ext uri="{FF2B5EF4-FFF2-40B4-BE49-F238E27FC236}">
                <a16:creationId xmlns:a16="http://schemas.microsoft.com/office/drawing/2014/main" id="{6B52DAB9-1658-5FC5-4A9C-91C5A96CBD05}"/>
              </a:ext>
            </a:extLst>
          </p:cNvPr>
          <p:cNvSpPr>
            <a:spLocks noChangeShapeType="1"/>
          </p:cNvSpPr>
          <p:nvPr/>
        </p:nvSpPr>
        <p:spPr bwMode="auto">
          <a:xfrm flipH="1">
            <a:off x="5435600" y="2895600"/>
            <a:ext cx="107315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3" name="Line 11">
            <a:extLst>
              <a:ext uri="{FF2B5EF4-FFF2-40B4-BE49-F238E27FC236}">
                <a16:creationId xmlns:a16="http://schemas.microsoft.com/office/drawing/2014/main" id="{9031DEB4-73EC-0708-22E1-90A9FFA5CBB4}"/>
              </a:ext>
            </a:extLst>
          </p:cNvPr>
          <p:cNvSpPr>
            <a:spLocks noChangeShapeType="1"/>
          </p:cNvSpPr>
          <p:nvPr/>
        </p:nvSpPr>
        <p:spPr bwMode="auto">
          <a:xfrm flipH="1" flipV="1">
            <a:off x="3949700" y="3200400"/>
            <a:ext cx="90805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4" name="Line 12">
            <a:extLst>
              <a:ext uri="{FF2B5EF4-FFF2-40B4-BE49-F238E27FC236}">
                <a16:creationId xmlns:a16="http://schemas.microsoft.com/office/drawing/2014/main" id="{AA4ABD10-7A07-1B43-9472-6ED07E8F9B3A}"/>
              </a:ext>
            </a:extLst>
          </p:cNvPr>
          <p:cNvSpPr>
            <a:spLocks noChangeShapeType="1"/>
          </p:cNvSpPr>
          <p:nvPr/>
        </p:nvSpPr>
        <p:spPr bwMode="auto">
          <a:xfrm>
            <a:off x="3784600" y="4876800"/>
            <a:ext cx="11557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5" name="Line 13">
            <a:extLst>
              <a:ext uri="{FF2B5EF4-FFF2-40B4-BE49-F238E27FC236}">
                <a16:creationId xmlns:a16="http://schemas.microsoft.com/office/drawing/2014/main" id="{C6ED75A1-66D3-1229-2C77-8E68D5950AF2}"/>
              </a:ext>
            </a:extLst>
          </p:cNvPr>
          <p:cNvSpPr>
            <a:spLocks noChangeShapeType="1"/>
          </p:cNvSpPr>
          <p:nvPr/>
        </p:nvSpPr>
        <p:spPr bwMode="auto">
          <a:xfrm flipH="1">
            <a:off x="5518150" y="5029200"/>
            <a:ext cx="140335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6" name="Line 14">
            <a:extLst>
              <a:ext uri="{FF2B5EF4-FFF2-40B4-BE49-F238E27FC236}">
                <a16:creationId xmlns:a16="http://schemas.microsoft.com/office/drawing/2014/main" id="{E5DFD8BB-709B-7E62-3EB6-1D81F7A64142}"/>
              </a:ext>
            </a:extLst>
          </p:cNvPr>
          <p:cNvSpPr>
            <a:spLocks noChangeShapeType="1"/>
          </p:cNvSpPr>
          <p:nvPr/>
        </p:nvSpPr>
        <p:spPr bwMode="auto">
          <a:xfrm flipH="1">
            <a:off x="5022850" y="990600"/>
            <a:ext cx="41275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277" name="Text Box 15">
            <a:extLst>
              <a:ext uri="{FF2B5EF4-FFF2-40B4-BE49-F238E27FC236}">
                <a16:creationId xmlns:a16="http://schemas.microsoft.com/office/drawing/2014/main" id="{449B72DE-2B39-C826-229A-293348A9262E}"/>
              </a:ext>
            </a:extLst>
          </p:cNvPr>
          <p:cNvSpPr txBox="1">
            <a:spLocks noChangeArrowheads="1"/>
          </p:cNvSpPr>
          <p:nvPr/>
        </p:nvSpPr>
        <p:spPr bwMode="auto">
          <a:xfrm>
            <a:off x="5672138" y="668338"/>
            <a:ext cx="4184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de-DE" altLang="en-US">
                <a:latin typeface="Arial" panose="020B0604020202020204" pitchFamily="34" charset="0"/>
              </a:rPr>
              <a:t>Scattering on aerosols (and molecules)</a:t>
            </a:r>
          </a:p>
          <a:p>
            <a:r>
              <a:rPr lang="de-DE" altLang="en-US">
                <a:latin typeface="Arial" panose="020B0604020202020204" pitchFamily="34" charset="0"/>
              </a:rPr>
              <a:t>in all directions, some photons back</a:t>
            </a:r>
            <a:endParaRPr lang="de-DE" altLang="en-US" sz="2400">
              <a:latin typeface="Arial" panose="020B0604020202020204" pitchFamily="34" charset="0"/>
            </a:endParaRPr>
          </a:p>
        </p:txBody>
      </p:sp>
      <p:sp>
        <p:nvSpPr>
          <p:cNvPr id="139278" name="Text Box 16">
            <a:extLst>
              <a:ext uri="{FF2B5EF4-FFF2-40B4-BE49-F238E27FC236}">
                <a16:creationId xmlns:a16="http://schemas.microsoft.com/office/drawing/2014/main" id="{52C10E53-B3BC-DFE8-4EEF-26C34483B633}"/>
              </a:ext>
            </a:extLst>
          </p:cNvPr>
          <p:cNvSpPr txBox="1">
            <a:spLocks noChangeArrowheads="1"/>
          </p:cNvSpPr>
          <p:nvPr/>
        </p:nvSpPr>
        <p:spPr bwMode="auto">
          <a:xfrm>
            <a:off x="5583239" y="2398714"/>
            <a:ext cx="158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de-DE" altLang="en-US">
                <a:latin typeface="Arial" panose="020B0604020202020204" pitchFamily="34" charset="0"/>
              </a:rPr>
              <a:t>Emitted pulse</a:t>
            </a:r>
            <a:endParaRPr lang="de-DE" altLang="en-US" sz="2400">
              <a:latin typeface="Arial" panose="020B0604020202020204" pitchFamily="34" charset="0"/>
            </a:endParaRPr>
          </a:p>
        </p:txBody>
      </p:sp>
      <p:sp>
        <p:nvSpPr>
          <p:cNvPr id="139279" name="Text Box 3">
            <a:extLst>
              <a:ext uri="{FF2B5EF4-FFF2-40B4-BE49-F238E27FC236}">
                <a16:creationId xmlns:a16="http://schemas.microsoft.com/office/drawing/2014/main" id="{4CF2B9CA-6442-CBED-8D3E-9EB19B2716A7}"/>
              </a:ext>
            </a:extLst>
          </p:cNvPr>
          <p:cNvSpPr txBox="1">
            <a:spLocks noChangeArrowheads="1"/>
          </p:cNvSpPr>
          <p:nvPr/>
        </p:nvSpPr>
        <p:spPr bwMode="auto">
          <a:xfrm>
            <a:off x="308657" y="5671966"/>
            <a:ext cx="37235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eaLnBrk="1" hangingPunct="1"/>
            <a:r>
              <a:rPr lang="de-DE" altLang="en-US" sz="1200" dirty="0">
                <a:solidFill>
                  <a:schemeClr val="accent2"/>
                </a:solidFill>
              </a:rPr>
              <a:t>Taken from Matthias Wiegner‘s presentation (University of Munich, Meteorological Institute) to the SPIE 10 (International Symposium Remote Sensing)</a:t>
            </a:r>
          </a:p>
        </p:txBody>
      </p:sp>
      <p:sp>
        <p:nvSpPr>
          <p:cNvPr id="2" name="TextBox 1">
            <a:extLst>
              <a:ext uri="{FF2B5EF4-FFF2-40B4-BE49-F238E27FC236}">
                <a16:creationId xmlns:a16="http://schemas.microsoft.com/office/drawing/2014/main" id="{C3143430-EE03-8FC1-85D5-FC75F9E09B86}"/>
              </a:ext>
            </a:extLst>
          </p:cNvPr>
          <p:cNvSpPr txBox="1"/>
          <p:nvPr/>
        </p:nvSpPr>
        <p:spPr>
          <a:xfrm>
            <a:off x="450574" y="397565"/>
            <a:ext cx="5067575" cy="461665"/>
          </a:xfrm>
          <a:prstGeom prst="rect">
            <a:avLst/>
          </a:prstGeom>
          <a:noFill/>
        </p:spPr>
        <p:txBody>
          <a:bodyPr wrap="square" rtlCol="0">
            <a:spAutoFit/>
          </a:bodyPr>
          <a:lstStyle/>
          <a:p>
            <a:r>
              <a:rPr lang="en-US" sz="2400" b="1" dirty="0">
                <a:solidFill>
                  <a:srgbClr val="C00000"/>
                </a:solidFill>
              </a:rPr>
              <a:t>LIDAR: Light Detection and Ranging</a:t>
            </a:r>
            <a:r>
              <a:rPr lang="en-US" sz="2400" dirty="0">
                <a:solidFill>
                  <a:srgbClr val="C00000"/>
                </a:solidFill>
              </a:rPr>
              <a:t>.</a:t>
            </a:r>
            <a:endParaRPr lang="en-US" sz="2400" b="1" dirty="0">
              <a:solidFill>
                <a:srgbClr val="C00000"/>
              </a:solidFill>
            </a:endParaRPr>
          </a:p>
        </p:txBody>
      </p:sp>
      <p:pic>
        <p:nvPicPr>
          <p:cNvPr id="141317" name="Picture 3">
            <a:extLst>
              <a:ext uri="{FF2B5EF4-FFF2-40B4-BE49-F238E27FC236}">
                <a16:creationId xmlns:a16="http://schemas.microsoft.com/office/drawing/2014/main" id="{D586C9F4-3359-CF57-1A07-746FE80BFC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4676" y="1315964"/>
            <a:ext cx="3289024" cy="438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0" name="Picture 3">
            <a:extLst>
              <a:ext uri="{FF2B5EF4-FFF2-40B4-BE49-F238E27FC236}">
                <a16:creationId xmlns:a16="http://schemas.microsoft.com/office/drawing/2014/main" id="{90CFA64B-2405-6233-EC58-0115B236F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920" y="2055190"/>
            <a:ext cx="2292646" cy="282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9" name="8 CuadroTexto">
            <a:extLst>
              <a:ext uri="{FF2B5EF4-FFF2-40B4-BE49-F238E27FC236}">
                <a16:creationId xmlns:a16="http://schemas.microsoft.com/office/drawing/2014/main" id="{85E3D456-351F-6A5E-521A-E88255F34D5A}"/>
              </a:ext>
            </a:extLst>
          </p:cNvPr>
          <p:cNvSpPr txBox="1">
            <a:spLocks noChangeArrowheads="1"/>
          </p:cNvSpPr>
          <p:nvPr/>
        </p:nvSpPr>
        <p:spPr bwMode="auto">
          <a:xfrm>
            <a:off x="7764463" y="5856356"/>
            <a:ext cx="404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sz="1600" noProof="0"/>
              <a:t>Lidar-Tenerife (INTA-AEMET); Elastic lidar </a:t>
            </a:r>
          </a:p>
          <a:p>
            <a:pPr eaLnBrk="1" hangingPunct="1"/>
            <a:r>
              <a:rPr lang="en-US" sz="1600" noProof="0" dirty="0"/>
              <a:t>MPLNET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a:extLst>
              <a:ext uri="{FF2B5EF4-FFF2-40B4-BE49-F238E27FC236}">
                <a16:creationId xmlns:a16="http://schemas.microsoft.com/office/drawing/2014/main" id="{92EBC543-0C7F-89F3-6695-1F359ECB9635}"/>
              </a:ext>
            </a:extLst>
          </p:cNvPr>
          <p:cNvSpPr>
            <a:spLocks noGrp="1"/>
          </p:cNvSpPr>
          <p:nvPr>
            <p:ph type="ftr" sz="quarter" idx="11"/>
          </p:nvPr>
        </p:nvSpPr>
        <p:spPr/>
        <p:txBody>
          <a:bodyPr/>
          <a:lstStyle/>
          <a:p>
            <a:pPr>
              <a:defRPr/>
            </a:pPr>
            <a:r>
              <a:rPr lang="es-ES"/>
              <a:t>AEMET, Agencia Estatal de Meteorología</a:t>
            </a:r>
          </a:p>
        </p:txBody>
      </p:sp>
      <p:sp>
        <p:nvSpPr>
          <p:cNvPr id="4" name="3 Marcador de número de diapositiva">
            <a:extLst>
              <a:ext uri="{FF2B5EF4-FFF2-40B4-BE49-F238E27FC236}">
                <a16:creationId xmlns:a16="http://schemas.microsoft.com/office/drawing/2014/main" id="{8FDCDE0E-8CEB-6A2C-433F-F1DE82CC1C14}"/>
              </a:ext>
            </a:extLst>
          </p:cNvPr>
          <p:cNvSpPr>
            <a:spLocks noGrp="1"/>
          </p:cNvSpPr>
          <p:nvPr>
            <p:ph type="sldNum" sz="quarter" idx="12"/>
          </p:nvPr>
        </p:nvSpPr>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DC36E699-FB74-4D7F-95E1-3B73C245620E}" type="slidenum">
              <a:rPr lang="es-ES" altLang="en-US">
                <a:solidFill>
                  <a:srgbClr val="BD3632"/>
                </a:solidFill>
              </a:rPr>
              <a:pPr eaLnBrk="1" hangingPunct="1"/>
              <a:t>28</a:t>
            </a:fld>
            <a:endParaRPr lang="es-ES" altLang="en-US">
              <a:solidFill>
                <a:srgbClr val="BD3632"/>
              </a:solidFill>
            </a:endParaRPr>
          </a:p>
        </p:txBody>
      </p:sp>
      <p:pic>
        <p:nvPicPr>
          <p:cNvPr id="146436" name="Picture 6" descr="lidar27jul-2aug">
            <a:extLst>
              <a:ext uri="{FF2B5EF4-FFF2-40B4-BE49-F238E27FC236}">
                <a16:creationId xmlns:a16="http://schemas.microsoft.com/office/drawing/2014/main" id="{1AE2F828-4857-F927-8035-E9CCFB512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38" y="668339"/>
            <a:ext cx="8043862"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8" descr="inta_power">
            <a:extLst>
              <a:ext uri="{FF2B5EF4-FFF2-40B4-BE49-F238E27FC236}">
                <a16:creationId xmlns:a16="http://schemas.microsoft.com/office/drawing/2014/main" id="{A8FDA958-719A-40D7-9C9F-BAA80468CB6B}"/>
              </a:ext>
            </a:extLst>
          </p:cNvPr>
          <p:cNvPicPr>
            <a:picLocks noChangeAspect="1" noChangeArrowheads="1"/>
          </p:cNvPicPr>
          <p:nvPr/>
        </p:nvPicPr>
        <p:blipFill>
          <a:blip r:embed="rId3" cstate="print">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9572626" y="5113338"/>
            <a:ext cx="125571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9" name="7 CuadroTexto">
            <a:extLst>
              <a:ext uri="{FF2B5EF4-FFF2-40B4-BE49-F238E27FC236}">
                <a16:creationId xmlns:a16="http://schemas.microsoft.com/office/drawing/2014/main" id="{29FAB74D-3DF1-4450-BFA2-C0EE02554545}"/>
              </a:ext>
            </a:extLst>
          </p:cNvPr>
          <p:cNvSpPr txBox="1">
            <a:spLocks noChangeArrowheads="1"/>
          </p:cNvSpPr>
          <p:nvPr/>
        </p:nvSpPr>
        <p:spPr bwMode="auto">
          <a:xfrm>
            <a:off x="1535113" y="6081714"/>
            <a:ext cx="425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a:t>Top of the marine  boundary layer</a:t>
            </a:r>
          </a:p>
        </p:txBody>
      </p:sp>
      <p:cxnSp>
        <p:nvCxnSpPr>
          <p:cNvPr id="10" name="9 Conector recto de flecha">
            <a:extLst>
              <a:ext uri="{FF2B5EF4-FFF2-40B4-BE49-F238E27FC236}">
                <a16:creationId xmlns:a16="http://schemas.microsoft.com/office/drawing/2014/main" id="{B3F0A417-CE05-878A-EA1B-61E037E8AB77}"/>
              </a:ext>
            </a:extLst>
          </p:cNvPr>
          <p:cNvCxnSpPr/>
          <p:nvPr/>
        </p:nvCxnSpPr>
        <p:spPr>
          <a:xfrm rot="5400000" flipH="1" flipV="1">
            <a:off x="2136775" y="5029200"/>
            <a:ext cx="973138" cy="8715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6441" name="10 CuadroTexto">
            <a:extLst>
              <a:ext uri="{FF2B5EF4-FFF2-40B4-BE49-F238E27FC236}">
                <a16:creationId xmlns:a16="http://schemas.microsoft.com/office/drawing/2014/main" id="{27806EBF-1F4E-6B85-2914-3C1121CC49AB}"/>
              </a:ext>
            </a:extLst>
          </p:cNvPr>
          <p:cNvSpPr txBox="1">
            <a:spLocks noChangeArrowheads="1"/>
          </p:cNvSpPr>
          <p:nvPr/>
        </p:nvSpPr>
        <p:spPr bwMode="auto">
          <a:xfrm>
            <a:off x="5272088" y="3011489"/>
            <a:ext cx="2990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a:solidFill>
                  <a:schemeClr val="bg1"/>
                </a:solidFill>
              </a:rPr>
              <a:t>Saharan air layer</a:t>
            </a:r>
          </a:p>
        </p:txBody>
      </p:sp>
      <p:cxnSp>
        <p:nvCxnSpPr>
          <p:cNvPr id="12" name="11 Conector recto de flecha">
            <a:extLst>
              <a:ext uri="{FF2B5EF4-FFF2-40B4-BE49-F238E27FC236}">
                <a16:creationId xmlns:a16="http://schemas.microsoft.com/office/drawing/2014/main" id="{D557189C-28F4-FEA9-D5F4-34DDB2DA6BC7}"/>
              </a:ext>
            </a:extLst>
          </p:cNvPr>
          <p:cNvCxnSpPr/>
          <p:nvPr/>
        </p:nvCxnSpPr>
        <p:spPr>
          <a:xfrm rot="10800000" flipV="1">
            <a:off x="4089401" y="3309939"/>
            <a:ext cx="1262063" cy="108743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a:extLst>
              <a:ext uri="{FF2B5EF4-FFF2-40B4-BE49-F238E27FC236}">
                <a16:creationId xmlns:a16="http://schemas.microsoft.com/office/drawing/2014/main" id="{B903A830-D023-E3F8-54EF-CE442A5AC690}"/>
              </a:ext>
            </a:extLst>
          </p:cNvPr>
          <p:cNvCxnSpPr/>
          <p:nvPr/>
        </p:nvCxnSpPr>
        <p:spPr>
          <a:xfrm>
            <a:off x="6135689" y="3324225"/>
            <a:ext cx="1481137" cy="9715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6444" name="17 CuadroTexto">
            <a:extLst>
              <a:ext uri="{FF2B5EF4-FFF2-40B4-BE49-F238E27FC236}">
                <a16:creationId xmlns:a16="http://schemas.microsoft.com/office/drawing/2014/main" id="{5AC43A43-4FA5-D1C3-6CE7-475988EF4B92}"/>
              </a:ext>
            </a:extLst>
          </p:cNvPr>
          <p:cNvSpPr txBox="1">
            <a:spLocks noChangeArrowheads="1"/>
          </p:cNvSpPr>
          <p:nvPr/>
        </p:nvSpPr>
        <p:spPr bwMode="auto">
          <a:xfrm>
            <a:off x="4684713" y="1422400"/>
            <a:ext cx="298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a:solidFill>
                  <a:schemeClr val="bg1"/>
                </a:solidFill>
              </a:rPr>
              <a:t>Atocumulus</a:t>
            </a:r>
          </a:p>
        </p:txBody>
      </p:sp>
      <p:cxnSp>
        <p:nvCxnSpPr>
          <p:cNvPr id="19" name="18 Conector recto de flecha">
            <a:extLst>
              <a:ext uri="{FF2B5EF4-FFF2-40B4-BE49-F238E27FC236}">
                <a16:creationId xmlns:a16="http://schemas.microsoft.com/office/drawing/2014/main" id="{27789B25-025E-6B54-C80E-297BF1AD39F3}"/>
              </a:ext>
            </a:extLst>
          </p:cNvPr>
          <p:cNvCxnSpPr/>
          <p:nvPr/>
        </p:nvCxnSpPr>
        <p:spPr>
          <a:xfrm rot="10800000" flipV="1">
            <a:off x="4038601" y="1792289"/>
            <a:ext cx="1262063" cy="1089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a:extLst>
              <a:ext uri="{FF2B5EF4-FFF2-40B4-BE49-F238E27FC236}">
                <a16:creationId xmlns:a16="http://schemas.microsoft.com/office/drawing/2014/main" id="{AC9295E0-0D7D-B6D5-1BAD-6F705816D07B}"/>
              </a:ext>
            </a:extLst>
          </p:cNvPr>
          <p:cNvCxnSpPr/>
          <p:nvPr/>
        </p:nvCxnSpPr>
        <p:spPr>
          <a:xfrm rot="5400000">
            <a:off x="4502945" y="2067720"/>
            <a:ext cx="1044575" cy="56673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a:extLst>
              <a:ext uri="{FF2B5EF4-FFF2-40B4-BE49-F238E27FC236}">
                <a16:creationId xmlns:a16="http://schemas.microsoft.com/office/drawing/2014/main" id="{0C1C1817-A439-481E-5C6C-DB65B1BD1EC5}"/>
              </a:ext>
            </a:extLst>
          </p:cNvPr>
          <p:cNvCxnSpPr/>
          <p:nvPr/>
        </p:nvCxnSpPr>
        <p:spPr>
          <a:xfrm>
            <a:off x="5322889" y="1800225"/>
            <a:ext cx="1044575" cy="9144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6448" name="16 CuadroTexto">
            <a:extLst>
              <a:ext uri="{FF2B5EF4-FFF2-40B4-BE49-F238E27FC236}">
                <a16:creationId xmlns:a16="http://schemas.microsoft.com/office/drawing/2014/main" id="{1C1DFEC9-9BEF-1D71-CACF-A387F5B83A6D}"/>
              </a:ext>
            </a:extLst>
          </p:cNvPr>
          <p:cNvSpPr txBox="1">
            <a:spLocks noChangeArrowheads="1"/>
          </p:cNvSpPr>
          <p:nvPr/>
        </p:nvSpPr>
        <p:spPr bwMode="auto">
          <a:xfrm>
            <a:off x="9285289" y="942975"/>
            <a:ext cx="158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s-ES" altLang="en-US"/>
              <a:t>MPL-Tenerife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6419C9-3F30-A673-0037-4658AC6B55A5}"/>
              </a:ext>
            </a:extLst>
          </p:cNvPr>
          <p:cNvSpPr txBox="1"/>
          <p:nvPr/>
        </p:nvSpPr>
        <p:spPr>
          <a:xfrm>
            <a:off x="556591" y="394257"/>
            <a:ext cx="11290852" cy="4216539"/>
          </a:xfrm>
          <a:prstGeom prst="rect">
            <a:avLst/>
          </a:prstGeom>
          <a:noFill/>
        </p:spPr>
        <p:txBody>
          <a:bodyPr wrap="square">
            <a:spAutoFit/>
          </a:bodyPr>
          <a:lstStyle/>
          <a:p>
            <a:pPr>
              <a:buNone/>
            </a:pPr>
            <a:r>
              <a:rPr lang="en-US" sz="2400" b="1" dirty="0">
                <a:solidFill>
                  <a:srgbClr val="C00000"/>
                </a:solidFill>
              </a:rPr>
              <a:t>How Satellites Detect Aerosols:</a:t>
            </a:r>
          </a:p>
          <a:p>
            <a:pPr>
              <a:buNone/>
            </a:pPr>
            <a:endParaRPr lang="en-US" sz="2400" b="1" dirty="0">
              <a:solidFill>
                <a:srgbClr val="C00000"/>
              </a:solidFill>
            </a:endParaRPr>
          </a:p>
          <a:p>
            <a:pPr>
              <a:buNone/>
            </a:pPr>
            <a:r>
              <a:rPr lang="en-US" sz="2000" dirty="0"/>
              <a:t>Aerosols change the way sunlight travels through the atmosphere. Satellites detect these changes in </a:t>
            </a:r>
            <a:r>
              <a:rPr lang="en-US" sz="2000" b="1" dirty="0"/>
              <a:t>reflected</a:t>
            </a:r>
            <a:r>
              <a:rPr lang="en-US" sz="2000" dirty="0"/>
              <a:t>, </a:t>
            </a:r>
            <a:r>
              <a:rPr lang="en-US" sz="2000" b="1" dirty="0"/>
              <a:t>scattered</a:t>
            </a:r>
            <a:r>
              <a:rPr lang="en-US" sz="2000" dirty="0"/>
              <a:t>, and </a:t>
            </a:r>
            <a:r>
              <a:rPr lang="en-US" sz="2000" b="1" dirty="0"/>
              <a:t>absorbed</a:t>
            </a:r>
            <a:r>
              <a:rPr lang="en-US" sz="2000" dirty="0"/>
              <a:t> light.</a:t>
            </a:r>
          </a:p>
          <a:p>
            <a:pPr>
              <a:buNone/>
            </a:pPr>
            <a:r>
              <a:rPr lang="en-US" sz="2000" b="1" dirty="0"/>
              <a:t>Main Measurement Principles</a:t>
            </a:r>
          </a:p>
          <a:p>
            <a:pPr>
              <a:buFont typeface="Arial" panose="020B0604020202020204" pitchFamily="34" charset="0"/>
              <a:buChar char="•"/>
            </a:pPr>
            <a:r>
              <a:rPr lang="en-US" sz="2000" b="1" dirty="0"/>
              <a:t>Scattering</a:t>
            </a:r>
            <a:r>
              <a:rPr lang="en-US" sz="2000" dirty="0"/>
              <a:t> – Aerosols scatter sunlight in all directions; the scattering amount and pattern depend on particle size and composition.</a:t>
            </a:r>
          </a:p>
          <a:p>
            <a:pPr>
              <a:buFont typeface="Arial" panose="020B0604020202020204" pitchFamily="34" charset="0"/>
              <a:buChar char="•"/>
            </a:pPr>
            <a:r>
              <a:rPr lang="en-US" sz="2000" b="1" dirty="0"/>
              <a:t>Absorption</a:t>
            </a:r>
            <a:r>
              <a:rPr lang="en-US" sz="2000" dirty="0"/>
              <a:t> – Some aerosols (dust, smoke, soot) absorb certain wavelengths, reducing the light reaching the satellite.</a:t>
            </a:r>
          </a:p>
          <a:p>
            <a:pPr>
              <a:buFont typeface="Arial" panose="020B0604020202020204" pitchFamily="34" charset="0"/>
              <a:buChar char="•"/>
            </a:pPr>
            <a:r>
              <a:rPr lang="en-US" sz="2000" b="1" dirty="0"/>
              <a:t>Spectral Signature</a:t>
            </a:r>
            <a:r>
              <a:rPr lang="en-US" sz="2000" dirty="0"/>
              <a:t> – Measuring at multiple wavelengths reveals aerosol type (e.g., dust absorbs more in UV, smoke more in blue/red).</a:t>
            </a:r>
          </a:p>
          <a:p>
            <a:pPr>
              <a:buFont typeface="Arial" panose="020B0604020202020204" pitchFamily="34" charset="0"/>
              <a:buChar char="•"/>
            </a:pPr>
            <a:r>
              <a:rPr lang="en-US" sz="2000" b="1" dirty="0"/>
              <a:t>Polarization</a:t>
            </a:r>
            <a:r>
              <a:rPr lang="en-US" sz="2000" dirty="0"/>
              <a:t> – Aerosols change the polarization of light; analyzing this gives extra clues on particle shape and size.</a:t>
            </a:r>
          </a:p>
        </p:txBody>
      </p:sp>
    </p:spTree>
    <p:extLst>
      <p:ext uri="{BB962C8B-B14F-4D97-AF65-F5344CB8AC3E}">
        <p14:creationId xmlns:p14="http://schemas.microsoft.com/office/powerpoint/2010/main" val="394919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283" y="302972"/>
            <a:ext cx="6196483" cy="724934"/>
          </a:xfrm>
        </p:spPr>
        <p:txBody>
          <a:bodyPr>
            <a:normAutofit/>
          </a:bodyPr>
          <a:lstStyle/>
          <a:p>
            <a:pPr algn="ctr" rtl="1"/>
            <a:r>
              <a:rPr lang="en-US" sz="3600" b="1" dirty="0">
                <a:solidFill>
                  <a:srgbClr val="C00000"/>
                </a:solidFill>
                <a:cs typeface="Calibri" panose="020F0502020204030204" pitchFamily="34" charset="0"/>
              </a:rPr>
              <a:t>The Atmosphere</a:t>
            </a:r>
          </a:p>
        </p:txBody>
      </p:sp>
      <p:sp>
        <p:nvSpPr>
          <p:cNvPr id="3" name="Content Placeholder 2"/>
          <p:cNvSpPr>
            <a:spLocks noGrp="1"/>
          </p:cNvSpPr>
          <p:nvPr>
            <p:ph idx="1"/>
          </p:nvPr>
        </p:nvSpPr>
        <p:spPr>
          <a:xfrm>
            <a:off x="318349" y="1068110"/>
            <a:ext cx="6605918" cy="5286667"/>
          </a:xfrm>
        </p:spPr>
        <p:txBody>
          <a:bodyPr>
            <a:noAutofit/>
          </a:bodyPr>
          <a:lstStyle/>
          <a:p>
            <a:pPr algn="l">
              <a:buSzPct val="99000"/>
              <a:buFont typeface="Wingdings" panose="05000000000000000000" pitchFamily="2" charset="2"/>
              <a:buChar char="q"/>
            </a:pPr>
            <a:r>
              <a:rPr lang="en-US" sz="2400" dirty="0">
                <a:latin typeface="+mj-lt"/>
                <a:cs typeface="Calibri" panose="020F0502020204030204" pitchFamily="34" charset="0"/>
              </a:rPr>
              <a:t>It consists of a mixture of:</a:t>
            </a:r>
          </a:p>
          <a:p>
            <a:pPr lvl="2">
              <a:buSzPct val="99000"/>
            </a:pPr>
            <a:r>
              <a:rPr lang="en-US" sz="2400" dirty="0">
                <a:latin typeface="+mj-lt"/>
                <a:cs typeface="Calibri" panose="020F0502020204030204" pitchFamily="34" charset="0"/>
              </a:rPr>
              <a:t>Permanent gases - make up a fixed proportion of the total mass of the atmosphere.</a:t>
            </a:r>
          </a:p>
          <a:p>
            <a:pPr lvl="2">
              <a:buSzPct val="99000"/>
            </a:pPr>
            <a:r>
              <a:rPr lang="en-US" sz="2400" dirty="0">
                <a:latin typeface="+mj-lt"/>
                <a:cs typeface="Calibri" panose="020F0502020204030204" pitchFamily="34" charset="0"/>
              </a:rPr>
              <a:t>Variable gases - their distribution and concentration vary in space and time.</a:t>
            </a:r>
          </a:p>
          <a:p>
            <a:pPr lvl="2">
              <a:buSzPct val="99000"/>
            </a:pPr>
            <a:r>
              <a:rPr lang="en-US" sz="2400" dirty="0">
                <a:latin typeface="+mj-lt"/>
                <a:cs typeface="Calibri" panose="020F0502020204030204" pitchFamily="34" charset="0"/>
              </a:rPr>
              <a:t>Aerosols - suspended particles and liquid droplets.</a:t>
            </a:r>
            <a:endParaRPr lang="en-US" sz="2400" dirty="0">
              <a:latin typeface="+mj-lt"/>
            </a:endParaRPr>
          </a:p>
        </p:txBody>
      </p:sp>
      <p:pic>
        <p:nvPicPr>
          <p:cNvPr id="1026" name="Picture 2" descr="https://climate.ncsu.edu/images/edu/AtmConcentration.bmp"/>
          <p:cNvPicPr>
            <a:picLocks noChangeAspect="1" noChangeArrowheads="1"/>
          </p:cNvPicPr>
          <p:nvPr/>
        </p:nvPicPr>
        <p:blipFill rotWithShape="1">
          <a:blip r:embed="rId2">
            <a:extLst>
              <a:ext uri="{28A0092B-C50C-407E-A947-70E740481C1C}">
                <a14:useLocalDpi xmlns:a14="http://schemas.microsoft.com/office/drawing/2010/main" val="0"/>
              </a:ext>
            </a:extLst>
          </a:blip>
          <a:srcRect t="6010" r="47951" b="8972"/>
          <a:stretch/>
        </p:blipFill>
        <p:spPr bwMode="auto">
          <a:xfrm>
            <a:off x="7579308" y="924669"/>
            <a:ext cx="3868614" cy="29419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climate.ncsu.edu/images/edu/AtmConcentration.bmp">
            <a:extLst>
              <a:ext uri="{FF2B5EF4-FFF2-40B4-BE49-F238E27FC236}">
                <a16:creationId xmlns:a16="http://schemas.microsoft.com/office/drawing/2014/main" id="{AB162981-3851-47F6-072A-647623832F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32" b="5105"/>
          <a:stretch/>
        </p:blipFill>
        <p:spPr bwMode="auto">
          <a:xfrm>
            <a:off x="5999040" y="3652632"/>
            <a:ext cx="3268901" cy="296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70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5D32C9-E86C-D4DB-0745-6C9F48B700B5}"/>
              </a:ext>
            </a:extLst>
          </p:cNvPr>
          <p:cNvGraphicFramePr>
            <a:graphicFrameLocks noGrp="1"/>
          </p:cNvGraphicFramePr>
          <p:nvPr>
            <p:extLst>
              <p:ext uri="{D42A27DB-BD31-4B8C-83A1-F6EECF244321}">
                <p14:modId xmlns:p14="http://schemas.microsoft.com/office/powerpoint/2010/main" val="408192857"/>
              </p:ext>
            </p:extLst>
          </p:nvPr>
        </p:nvGraphicFramePr>
        <p:xfrm>
          <a:off x="795336" y="4571002"/>
          <a:ext cx="9872664" cy="1463040"/>
        </p:xfrm>
        <a:graphic>
          <a:graphicData uri="http://schemas.openxmlformats.org/drawingml/2006/table">
            <a:tbl>
              <a:tblPr>
                <a:tableStyleId>{2A488322-F2BA-4B5B-9748-0D474271808F}</a:tableStyleId>
              </a:tblPr>
              <a:tblGrid>
                <a:gridCol w="3290888">
                  <a:extLst>
                    <a:ext uri="{9D8B030D-6E8A-4147-A177-3AD203B41FA5}">
                      <a16:colId xmlns:a16="http://schemas.microsoft.com/office/drawing/2014/main" val="2679100202"/>
                    </a:ext>
                  </a:extLst>
                </a:gridCol>
                <a:gridCol w="3290888">
                  <a:extLst>
                    <a:ext uri="{9D8B030D-6E8A-4147-A177-3AD203B41FA5}">
                      <a16:colId xmlns:a16="http://schemas.microsoft.com/office/drawing/2014/main" val="155855474"/>
                    </a:ext>
                  </a:extLst>
                </a:gridCol>
                <a:gridCol w="3290888">
                  <a:extLst>
                    <a:ext uri="{9D8B030D-6E8A-4147-A177-3AD203B41FA5}">
                      <a16:colId xmlns:a16="http://schemas.microsoft.com/office/drawing/2014/main" val="3242714154"/>
                    </a:ext>
                  </a:extLst>
                </a:gridCol>
              </a:tblGrid>
              <a:tr h="365760">
                <a:tc>
                  <a:txBody>
                    <a:bodyPr/>
                    <a:lstStyle/>
                    <a:p>
                      <a:pPr>
                        <a:buNone/>
                      </a:pPr>
                      <a:r>
                        <a:rPr lang="en-US" sz="1800" b="1"/>
                        <a:t>Parameter</a:t>
                      </a:r>
                    </a:p>
                  </a:txBody>
                  <a:tcPr anchor="ctr">
                    <a:solidFill>
                      <a:schemeClr val="accent2">
                        <a:lumMod val="60000"/>
                        <a:lumOff val="40000"/>
                      </a:schemeClr>
                    </a:solidFill>
                  </a:tcPr>
                </a:tc>
                <a:tc>
                  <a:txBody>
                    <a:bodyPr/>
                    <a:lstStyle/>
                    <a:p>
                      <a:pPr>
                        <a:buNone/>
                      </a:pPr>
                      <a:r>
                        <a:rPr lang="en-US" sz="1800" b="1"/>
                        <a:t>What it Tells Us</a:t>
                      </a:r>
                    </a:p>
                  </a:txBody>
                  <a:tcPr anchor="ctr">
                    <a:solidFill>
                      <a:schemeClr val="accent2">
                        <a:lumMod val="60000"/>
                        <a:lumOff val="40000"/>
                      </a:schemeClr>
                    </a:solidFill>
                  </a:tcPr>
                </a:tc>
                <a:tc>
                  <a:txBody>
                    <a:bodyPr/>
                    <a:lstStyle/>
                    <a:p>
                      <a:pPr>
                        <a:buNone/>
                      </a:pPr>
                      <a:r>
                        <a:rPr lang="en-US" sz="1800" b="1" dirty="0"/>
                        <a:t>Example</a:t>
                      </a:r>
                    </a:p>
                  </a:txBody>
                  <a:tcPr anchor="ctr">
                    <a:solidFill>
                      <a:schemeClr val="accent2">
                        <a:lumMod val="60000"/>
                        <a:lumOff val="40000"/>
                      </a:schemeClr>
                    </a:solidFill>
                  </a:tcPr>
                </a:tc>
                <a:extLst>
                  <a:ext uri="{0D108BD9-81ED-4DB2-BD59-A6C34878D82A}">
                    <a16:rowId xmlns:a16="http://schemas.microsoft.com/office/drawing/2014/main" val="1016010200"/>
                  </a:ext>
                </a:extLst>
              </a:tr>
              <a:tr h="365760">
                <a:tc>
                  <a:txBody>
                    <a:bodyPr/>
                    <a:lstStyle/>
                    <a:p>
                      <a:pPr>
                        <a:buNone/>
                      </a:pPr>
                      <a:r>
                        <a:rPr lang="en-US" sz="1800" b="1"/>
                        <a:t>AOD</a:t>
                      </a:r>
                      <a:endParaRPr lang="en-US" sz="1800"/>
                    </a:p>
                  </a:txBody>
                  <a:tcPr anchor="ctr"/>
                </a:tc>
                <a:tc>
                  <a:txBody>
                    <a:bodyPr/>
                    <a:lstStyle/>
                    <a:p>
                      <a:pPr>
                        <a:buNone/>
                      </a:pPr>
                      <a:r>
                        <a:rPr lang="en-US" sz="1800"/>
                        <a:t>How hazy the air is</a:t>
                      </a:r>
                    </a:p>
                  </a:txBody>
                  <a:tcPr anchor="ctr"/>
                </a:tc>
                <a:tc>
                  <a:txBody>
                    <a:bodyPr/>
                    <a:lstStyle/>
                    <a:p>
                      <a:pPr>
                        <a:buNone/>
                      </a:pPr>
                      <a:r>
                        <a:rPr lang="en-US" sz="1800" dirty="0"/>
                        <a:t>High AOD in smoke plume</a:t>
                      </a:r>
                    </a:p>
                  </a:txBody>
                  <a:tcPr anchor="ctr"/>
                </a:tc>
                <a:extLst>
                  <a:ext uri="{0D108BD9-81ED-4DB2-BD59-A6C34878D82A}">
                    <a16:rowId xmlns:a16="http://schemas.microsoft.com/office/drawing/2014/main" val="2285019393"/>
                  </a:ext>
                </a:extLst>
              </a:tr>
              <a:tr h="365760">
                <a:tc>
                  <a:txBody>
                    <a:bodyPr/>
                    <a:lstStyle/>
                    <a:p>
                      <a:pPr>
                        <a:buNone/>
                      </a:pPr>
                      <a:r>
                        <a:rPr lang="en-US" sz="1800" b="1"/>
                        <a:t>Ångström exponent</a:t>
                      </a:r>
                      <a:endParaRPr lang="en-US" sz="1800"/>
                    </a:p>
                  </a:txBody>
                  <a:tcPr anchor="ctr"/>
                </a:tc>
                <a:tc>
                  <a:txBody>
                    <a:bodyPr/>
                    <a:lstStyle/>
                    <a:p>
                      <a:pPr>
                        <a:buNone/>
                      </a:pPr>
                      <a:r>
                        <a:rPr lang="en-US" sz="1800"/>
                        <a:t>Particle size</a:t>
                      </a:r>
                    </a:p>
                  </a:txBody>
                  <a:tcPr anchor="ctr"/>
                </a:tc>
                <a:tc>
                  <a:txBody>
                    <a:bodyPr/>
                    <a:lstStyle/>
                    <a:p>
                      <a:pPr>
                        <a:buNone/>
                      </a:pPr>
                      <a:r>
                        <a:rPr lang="el-GR" sz="1800"/>
                        <a:t>α &gt; 1.5 → </a:t>
                      </a:r>
                      <a:r>
                        <a:rPr lang="en-US" sz="1800"/>
                        <a:t>smoke; </a:t>
                      </a:r>
                      <a:r>
                        <a:rPr lang="el-GR" sz="1800"/>
                        <a:t>α &lt; 0.5 → </a:t>
                      </a:r>
                      <a:r>
                        <a:rPr lang="en-US" sz="1800"/>
                        <a:t>dust</a:t>
                      </a:r>
                    </a:p>
                  </a:txBody>
                  <a:tcPr anchor="ctr"/>
                </a:tc>
                <a:extLst>
                  <a:ext uri="{0D108BD9-81ED-4DB2-BD59-A6C34878D82A}">
                    <a16:rowId xmlns:a16="http://schemas.microsoft.com/office/drawing/2014/main" val="1343464347"/>
                  </a:ext>
                </a:extLst>
              </a:tr>
              <a:tr h="365760">
                <a:tc>
                  <a:txBody>
                    <a:bodyPr/>
                    <a:lstStyle/>
                    <a:p>
                      <a:pPr>
                        <a:buNone/>
                      </a:pPr>
                      <a:r>
                        <a:rPr lang="en-US" sz="1800" b="1"/>
                        <a:t>AAI</a:t>
                      </a:r>
                      <a:endParaRPr lang="en-US" sz="1800"/>
                    </a:p>
                  </a:txBody>
                  <a:tcPr anchor="ctr"/>
                </a:tc>
                <a:tc>
                  <a:txBody>
                    <a:bodyPr/>
                    <a:lstStyle/>
                    <a:p>
                      <a:pPr>
                        <a:buNone/>
                      </a:pPr>
                      <a:r>
                        <a:rPr lang="en-US" sz="1800" dirty="0"/>
                        <a:t>Presence of absorbing aerosols</a:t>
                      </a:r>
                    </a:p>
                  </a:txBody>
                  <a:tcPr anchor="ctr"/>
                </a:tc>
                <a:tc>
                  <a:txBody>
                    <a:bodyPr/>
                    <a:lstStyle/>
                    <a:p>
                      <a:pPr>
                        <a:buNone/>
                      </a:pPr>
                      <a:r>
                        <a:rPr lang="en-US" sz="1800" dirty="0"/>
                        <a:t>Positive = smoke/dust</a:t>
                      </a:r>
                    </a:p>
                  </a:txBody>
                  <a:tcPr anchor="ctr"/>
                </a:tc>
                <a:extLst>
                  <a:ext uri="{0D108BD9-81ED-4DB2-BD59-A6C34878D82A}">
                    <a16:rowId xmlns:a16="http://schemas.microsoft.com/office/drawing/2014/main" val="3531172972"/>
                  </a:ext>
                </a:extLst>
              </a:tr>
            </a:tbl>
          </a:graphicData>
        </a:graphic>
      </p:graphicFrame>
      <p:graphicFrame>
        <p:nvGraphicFramePr>
          <p:cNvPr id="2" name="Table 1">
            <a:extLst>
              <a:ext uri="{FF2B5EF4-FFF2-40B4-BE49-F238E27FC236}">
                <a16:creationId xmlns:a16="http://schemas.microsoft.com/office/drawing/2014/main" id="{C885D4DB-901F-36D3-F216-9917CE641422}"/>
              </a:ext>
            </a:extLst>
          </p:cNvPr>
          <p:cNvGraphicFramePr>
            <a:graphicFrameLocks noGrp="1"/>
          </p:cNvGraphicFramePr>
          <p:nvPr>
            <p:extLst>
              <p:ext uri="{D42A27DB-BD31-4B8C-83A1-F6EECF244321}">
                <p14:modId xmlns:p14="http://schemas.microsoft.com/office/powerpoint/2010/main" val="764265066"/>
              </p:ext>
            </p:extLst>
          </p:nvPr>
        </p:nvGraphicFramePr>
        <p:xfrm>
          <a:off x="795336" y="823958"/>
          <a:ext cx="9872664" cy="3322320"/>
        </p:xfrm>
        <a:graphic>
          <a:graphicData uri="http://schemas.openxmlformats.org/drawingml/2006/table">
            <a:tbl>
              <a:tblPr>
                <a:tableStyleId>{9D7B26C5-4107-4FEC-AEDC-1716B250A1EF}</a:tableStyleId>
              </a:tblPr>
              <a:tblGrid>
                <a:gridCol w="2468166">
                  <a:extLst>
                    <a:ext uri="{9D8B030D-6E8A-4147-A177-3AD203B41FA5}">
                      <a16:colId xmlns:a16="http://schemas.microsoft.com/office/drawing/2014/main" val="4210862434"/>
                    </a:ext>
                  </a:extLst>
                </a:gridCol>
                <a:gridCol w="2468166">
                  <a:extLst>
                    <a:ext uri="{9D8B030D-6E8A-4147-A177-3AD203B41FA5}">
                      <a16:colId xmlns:a16="http://schemas.microsoft.com/office/drawing/2014/main" val="432393578"/>
                    </a:ext>
                  </a:extLst>
                </a:gridCol>
                <a:gridCol w="2468166">
                  <a:extLst>
                    <a:ext uri="{9D8B030D-6E8A-4147-A177-3AD203B41FA5}">
                      <a16:colId xmlns:a16="http://schemas.microsoft.com/office/drawing/2014/main" val="264551925"/>
                    </a:ext>
                  </a:extLst>
                </a:gridCol>
                <a:gridCol w="2468166">
                  <a:extLst>
                    <a:ext uri="{9D8B030D-6E8A-4147-A177-3AD203B41FA5}">
                      <a16:colId xmlns:a16="http://schemas.microsoft.com/office/drawing/2014/main" val="419142301"/>
                    </a:ext>
                  </a:extLst>
                </a:gridCol>
              </a:tblGrid>
              <a:tr h="365760">
                <a:tc>
                  <a:txBody>
                    <a:bodyPr/>
                    <a:lstStyle/>
                    <a:p>
                      <a:pPr>
                        <a:buNone/>
                      </a:pPr>
                      <a:r>
                        <a:rPr lang="en-US" sz="2000" b="1"/>
                        <a:t>Sensor Type</a:t>
                      </a:r>
                    </a:p>
                  </a:txBody>
                  <a:tcPr anchor="ctr">
                    <a:solidFill>
                      <a:schemeClr val="accent2">
                        <a:lumMod val="40000"/>
                        <a:lumOff val="60000"/>
                      </a:schemeClr>
                    </a:solidFill>
                  </a:tcPr>
                </a:tc>
                <a:tc>
                  <a:txBody>
                    <a:bodyPr/>
                    <a:lstStyle/>
                    <a:p>
                      <a:pPr>
                        <a:buNone/>
                      </a:pPr>
                      <a:r>
                        <a:rPr lang="en-US" sz="2000" b="1" dirty="0"/>
                        <a:t>Example Missions</a:t>
                      </a:r>
                    </a:p>
                  </a:txBody>
                  <a:tcPr anchor="ctr">
                    <a:solidFill>
                      <a:schemeClr val="accent2">
                        <a:lumMod val="40000"/>
                        <a:lumOff val="60000"/>
                      </a:schemeClr>
                    </a:solidFill>
                  </a:tcPr>
                </a:tc>
                <a:tc>
                  <a:txBody>
                    <a:bodyPr/>
                    <a:lstStyle/>
                    <a:p>
                      <a:pPr>
                        <a:buNone/>
                      </a:pPr>
                      <a:r>
                        <a:rPr lang="en-US" sz="2000" b="1"/>
                        <a:t>Data Product</a:t>
                      </a:r>
                    </a:p>
                  </a:txBody>
                  <a:tcPr anchor="ctr">
                    <a:solidFill>
                      <a:schemeClr val="accent2">
                        <a:lumMod val="40000"/>
                        <a:lumOff val="60000"/>
                      </a:schemeClr>
                    </a:solidFill>
                  </a:tcPr>
                </a:tc>
                <a:tc>
                  <a:txBody>
                    <a:bodyPr/>
                    <a:lstStyle/>
                    <a:p>
                      <a:pPr>
                        <a:buNone/>
                      </a:pPr>
                      <a:r>
                        <a:rPr lang="en-US" sz="2000" b="1" dirty="0"/>
                        <a:t>Advantages</a:t>
                      </a:r>
                    </a:p>
                  </a:txBody>
                  <a:tcPr anchor="ctr">
                    <a:solidFill>
                      <a:schemeClr val="accent2">
                        <a:lumMod val="40000"/>
                        <a:lumOff val="60000"/>
                      </a:schemeClr>
                    </a:solidFill>
                  </a:tcPr>
                </a:tc>
                <a:extLst>
                  <a:ext uri="{0D108BD9-81ED-4DB2-BD59-A6C34878D82A}">
                    <a16:rowId xmlns:a16="http://schemas.microsoft.com/office/drawing/2014/main" val="1898240334"/>
                  </a:ext>
                </a:extLst>
              </a:tr>
              <a:tr h="640080">
                <a:tc>
                  <a:txBody>
                    <a:bodyPr/>
                    <a:lstStyle/>
                    <a:p>
                      <a:pPr>
                        <a:buNone/>
                      </a:pPr>
                      <a:r>
                        <a:rPr lang="en-US" sz="1800" b="1"/>
                        <a:t>Multispectral radiometers</a:t>
                      </a:r>
                      <a:endParaRPr lang="en-US" sz="1800"/>
                    </a:p>
                  </a:txBody>
                  <a:tcPr anchor="ctr"/>
                </a:tc>
                <a:tc>
                  <a:txBody>
                    <a:bodyPr/>
                    <a:lstStyle/>
                    <a:p>
                      <a:pPr>
                        <a:buNone/>
                      </a:pPr>
                      <a:r>
                        <a:rPr lang="en-US" sz="1800"/>
                        <a:t>MODIS, VIIRS, MISR</a:t>
                      </a:r>
                    </a:p>
                  </a:txBody>
                  <a:tcPr anchor="ctr"/>
                </a:tc>
                <a:tc>
                  <a:txBody>
                    <a:bodyPr/>
                    <a:lstStyle/>
                    <a:p>
                      <a:pPr>
                        <a:buNone/>
                      </a:pPr>
                      <a:r>
                        <a:rPr lang="sv-SE" sz="1800"/>
                        <a:t>AOD (550 nm), Ångström exponent</a:t>
                      </a:r>
                    </a:p>
                  </a:txBody>
                  <a:tcPr anchor="ctr"/>
                </a:tc>
                <a:tc>
                  <a:txBody>
                    <a:bodyPr/>
                    <a:lstStyle/>
                    <a:p>
                      <a:pPr>
                        <a:buNone/>
                      </a:pPr>
                      <a:r>
                        <a:rPr lang="en-US" sz="1800"/>
                        <a:t>Global coverage, daily revisits</a:t>
                      </a:r>
                    </a:p>
                  </a:txBody>
                  <a:tcPr anchor="ctr"/>
                </a:tc>
                <a:extLst>
                  <a:ext uri="{0D108BD9-81ED-4DB2-BD59-A6C34878D82A}">
                    <a16:rowId xmlns:a16="http://schemas.microsoft.com/office/drawing/2014/main" val="2029515327"/>
                  </a:ext>
                </a:extLst>
              </a:tr>
              <a:tr h="640080">
                <a:tc>
                  <a:txBody>
                    <a:bodyPr/>
                    <a:lstStyle/>
                    <a:p>
                      <a:pPr>
                        <a:buNone/>
                      </a:pPr>
                      <a:r>
                        <a:rPr lang="en-US" sz="1800" b="1"/>
                        <a:t>UV/visible spectrometers</a:t>
                      </a:r>
                      <a:endParaRPr lang="en-US" sz="1800"/>
                    </a:p>
                  </a:txBody>
                  <a:tcPr anchor="ctr"/>
                </a:tc>
                <a:tc>
                  <a:txBody>
                    <a:bodyPr/>
                    <a:lstStyle/>
                    <a:p>
                      <a:pPr>
                        <a:buNone/>
                      </a:pPr>
                      <a:r>
                        <a:rPr lang="en-US" sz="1800"/>
                        <a:t>OMI, TROPOMI</a:t>
                      </a:r>
                    </a:p>
                  </a:txBody>
                  <a:tcPr anchor="ctr"/>
                </a:tc>
                <a:tc>
                  <a:txBody>
                    <a:bodyPr/>
                    <a:lstStyle/>
                    <a:p>
                      <a:pPr>
                        <a:buNone/>
                      </a:pPr>
                      <a:r>
                        <a:rPr lang="en-US" sz="1800"/>
                        <a:t>Absorbing Aerosol Index (AAI)</a:t>
                      </a:r>
                    </a:p>
                  </a:txBody>
                  <a:tcPr anchor="ctr"/>
                </a:tc>
                <a:tc>
                  <a:txBody>
                    <a:bodyPr/>
                    <a:lstStyle/>
                    <a:p>
                      <a:pPr>
                        <a:buNone/>
                      </a:pPr>
                      <a:r>
                        <a:rPr lang="en-US" sz="1800"/>
                        <a:t>Sensitive to smoke/dust over bright surfaces</a:t>
                      </a:r>
                    </a:p>
                  </a:txBody>
                  <a:tcPr anchor="ctr"/>
                </a:tc>
                <a:extLst>
                  <a:ext uri="{0D108BD9-81ED-4DB2-BD59-A6C34878D82A}">
                    <a16:rowId xmlns:a16="http://schemas.microsoft.com/office/drawing/2014/main" val="3917611395"/>
                  </a:ext>
                </a:extLst>
              </a:tr>
              <a:tr h="640080">
                <a:tc>
                  <a:txBody>
                    <a:bodyPr/>
                    <a:lstStyle/>
                    <a:p>
                      <a:pPr>
                        <a:buNone/>
                      </a:pPr>
                      <a:r>
                        <a:rPr lang="en-US" sz="1800" b="1"/>
                        <a:t>Multi-angle imagers</a:t>
                      </a:r>
                      <a:endParaRPr lang="en-US" sz="1800"/>
                    </a:p>
                  </a:txBody>
                  <a:tcPr anchor="ctr"/>
                </a:tc>
                <a:tc>
                  <a:txBody>
                    <a:bodyPr/>
                    <a:lstStyle/>
                    <a:p>
                      <a:pPr>
                        <a:buNone/>
                      </a:pPr>
                      <a:r>
                        <a:rPr lang="en-US" sz="1800"/>
                        <a:t>MISR</a:t>
                      </a:r>
                    </a:p>
                  </a:txBody>
                  <a:tcPr anchor="ctr"/>
                </a:tc>
                <a:tc>
                  <a:txBody>
                    <a:bodyPr/>
                    <a:lstStyle/>
                    <a:p>
                      <a:pPr>
                        <a:buNone/>
                      </a:pPr>
                      <a:r>
                        <a:rPr lang="en-US" sz="1800"/>
                        <a:t>Particle size, shape</a:t>
                      </a:r>
                    </a:p>
                  </a:txBody>
                  <a:tcPr anchor="ctr"/>
                </a:tc>
                <a:tc>
                  <a:txBody>
                    <a:bodyPr/>
                    <a:lstStyle/>
                    <a:p>
                      <a:pPr>
                        <a:buNone/>
                      </a:pPr>
                      <a:r>
                        <a:rPr lang="en-US" sz="1800"/>
                        <a:t>Reduces uncertainty in AOD retrieval</a:t>
                      </a:r>
                    </a:p>
                  </a:txBody>
                  <a:tcPr anchor="ctr"/>
                </a:tc>
                <a:extLst>
                  <a:ext uri="{0D108BD9-81ED-4DB2-BD59-A6C34878D82A}">
                    <a16:rowId xmlns:a16="http://schemas.microsoft.com/office/drawing/2014/main" val="1013720703"/>
                  </a:ext>
                </a:extLst>
              </a:tr>
              <a:tr h="640080">
                <a:tc>
                  <a:txBody>
                    <a:bodyPr/>
                    <a:lstStyle/>
                    <a:p>
                      <a:pPr>
                        <a:buNone/>
                      </a:pPr>
                      <a:r>
                        <a:rPr lang="en-US" sz="1800" b="1"/>
                        <a:t>Polarimeters</a:t>
                      </a:r>
                      <a:endParaRPr lang="en-US" sz="1800"/>
                    </a:p>
                  </a:txBody>
                  <a:tcPr anchor="ctr"/>
                </a:tc>
                <a:tc>
                  <a:txBody>
                    <a:bodyPr/>
                    <a:lstStyle/>
                    <a:p>
                      <a:pPr>
                        <a:buNone/>
                      </a:pPr>
                      <a:r>
                        <a:rPr lang="en-US" sz="1800"/>
                        <a:t>POLDER, upcoming NASA PACE</a:t>
                      </a:r>
                    </a:p>
                  </a:txBody>
                  <a:tcPr anchor="ctr"/>
                </a:tc>
                <a:tc>
                  <a:txBody>
                    <a:bodyPr/>
                    <a:lstStyle/>
                    <a:p>
                      <a:pPr>
                        <a:buNone/>
                      </a:pPr>
                      <a:r>
                        <a:rPr lang="en-US" sz="1800"/>
                        <a:t>Size distribution, refractive index</a:t>
                      </a:r>
                    </a:p>
                  </a:txBody>
                  <a:tcPr anchor="ctr"/>
                </a:tc>
                <a:tc>
                  <a:txBody>
                    <a:bodyPr/>
                    <a:lstStyle/>
                    <a:p>
                      <a:pPr>
                        <a:buNone/>
                      </a:pPr>
                      <a:r>
                        <a:rPr lang="en-US" sz="1800"/>
                        <a:t>High accuracy aerosol typing</a:t>
                      </a:r>
                    </a:p>
                  </a:txBody>
                  <a:tcPr anchor="ctr"/>
                </a:tc>
                <a:extLst>
                  <a:ext uri="{0D108BD9-81ED-4DB2-BD59-A6C34878D82A}">
                    <a16:rowId xmlns:a16="http://schemas.microsoft.com/office/drawing/2014/main" val="3467260891"/>
                  </a:ext>
                </a:extLst>
              </a:tr>
              <a:tr h="365760">
                <a:tc>
                  <a:txBody>
                    <a:bodyPr/>
                    <a:lstStyle/>
                    <a:p>
                      <a:pPr>
                        <a:buNone/>
                      </a:pPr>
                      <a:r>
                        <a:rPr lang="en-US" sz="1800" b="1"/>
                        <a:t>Spaceborne LiDAR</a:t>
                      </a:r>
                      <a:endParaRPr lang="en-US" sz="1800"/>
                    </a:p>
                  </a:txBody>
                  <a:tcPr anchor="ctr"/>
                </a:tc>
                <a:tc>
                  <a:txBody>
                    <a:bodyPr/>
                    <a:lstStyle/>
                    <a:p>
                      <a:pPr>
                        <a:buNone/>
                      </a:pPr>
                      <a:r>
                        <a:rPr lang="en-US" sz="1800"/>
                        <a:t>CALIPSO/CALIOP</a:t>
                      </a:r>
                    </a:p>
                  </a:txBody>
                  <a:tcPr anchor="ctr"/>
                </a:tc>
                <a:tc>
                  <a:txBody>
                    <a:bodyPr/>
                    <a:lstStyle/>
                    <a:p>
                      <a:pPr>
                        <a:buNone/>
                      </a:pPr>
                      <a:r>
                        <a:rPr lang="en-US" sz="1800"/>
                        <a:t>Vertical aerosol profile</a:t>
                      </a:r>
                    </a:p>
                  </a:txBody>
                  <a:tcPr anchor="ctr"/>
                </a:tc>
                <a:tc>
                  <a:txBody>
                    <a:bodyPr/>
                    <a:lstStyle/>
                    <a:p>
                      <a:pPr>
                        <a:buNone/>
                      </a:pPr>
                      <a:r>
                        <a:rPr lang="en-US" sz="1800" dirty="0"/>
                        <a:t>Plume height, layering</a:t>
                      </a:r>
                    </a:p>
                  </a:txBody>
                  <a:tcPr anchor="ctr"/>
                </a:tc>
                <a:extLst>
                  <a:ext uri="{0D108BD9-81ED-4DB2-BD59-A6C34878D82A}">
                    <a16:rowId xmlns:a16="http://schemas.microsoft.com/office/drawing/2014/main" val="3416896511"/>
                  </a:ext>
                </a:extLst>
              </a:tr>
            </a:tbl>
          </a:graphicData>
        </a:graphic>
      </p:graphicFrame>
    </p:spTree>
    <p:extLst>
      <p:ext uri="{BB962C8B-B14F-4D97-AF65-F5344CB8AC3E}">
        <p14:creationId xmlns:p14="http://schemas.microsoft.com/office/powerpoint/2010/main" val="2571368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1000"/>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76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909" y="304800"/>
            <a:ext cx="7543802" cy="685800"/>
          </a:xfrm>
        </p:spPr>
        <p:txBody>
          <a:bodyPr>
            <a:normAutofit/>
          </a:bodyPr>
          <a:lstStyle/>
          <a:p>
            <a:pPr algn="ctr" rtl="1"/>
            <a:r>
              <a:rPr lang="en-US" sz="3600" b="1" dirty="0">
                <a:solidFill>
                  <a:srgbClr val="C00000"/>
                </a:solidFill>
                <a:cs typeface="Calibri" panose="020F0502020204030204" pitchFamily="34" charset="0"/>
              </a:rPr>
              <a:t>Atmospheric Layers</a:t>
            </a:r>
          </a:p>
        </p:txBody>
      </p:sp>
      <p:pic>
        <p:nvPicPr>
          <p:cNvPr id="7" name="Picture 6"/>
          <p:cNvPicPr>
            <a:picLocks noChangeAspect="1"/>
          </p:cNvPicPr>
          <p:nvPr/>
        </p:nvPicPr>
        <p:blipFill>
          <a:blip r:embed="rId3"/>
          <a:stretch>
            <a:fillRect/>
          </a:stretch>
        </p:blipFill>
        <p:spPr>
          <a:xfrm>
            <a:off x="6893809" y="990600"/>
            <a:ext cx="5249222" cy="5635195"/>
          </a:xfrm>
          <a:prstGeom prst="rect">
            <a:avLst/>
          </a:prstGeom>
        </p:spPr>
      </p:pic>
      <p:sp>
        <p:nvSpPr>
          <p:cNvPr id="9" name="Rectangle 8"/>
          <p:cNvSpPr/>
          <p:nvPr/>
        </p:nvSpPr>
        <p:spPr>
          <a:xfrm>
            <a:off x="336787" y="920889"/>
            <a:ext cx="6550710" cy="5632311"/>
          </a:xfrm>
          <a:prstGeom prst="rect">
            <a:avLst/>
          </a:prstGeom>
        </p:spPr>
        <p:txBody>
          <a:bodyPr wrap="square">
            <a:spAutoFit/>
          </a:bodyPr>
          <a:lstStyle/>
          <a:p>
            <a:r>
              <a:rPr lang="en-US" sz="2400" b="1" dirty="0">
                <a:solidFill>
                  <a:srgbClr val="000000"/>
                </a:solidFill>
                <a:latin typeface="+mj-lt"/>
              </a:rPr>
              <a:t>Atmospheric layers defined by changes in temperature:</a:t>
            </a:r>
          </a:p>
          <a:p>
            <a:r>
              <a:rPr lang="en-US" sz="2400" dirty="0">
                <a:solidFill>
                  <a:srgbClr val="000000"/>
                </a:solidFill>
                <a:latin typeface="+mj-lt"/>
              </a:rPr>
              <a:t> </a:t>
            </a:r>
            <a:r>
              <a:rPr lang="en-US" sz="2400" dirty="0">
                <a:solidFill>
                  <a:srgbClr val="FF0000"/>
                </a:solidFill>
                <a:latin typeface="+mj-lt"/>
              </a:rPr>
              <a:t>Troposphere </a:t>
            </a:r>
            <a:r>
              <a:rPr lang="en-US" sz="2400" dirty="0">
                <a:solidFill>
                  <a:srgbClr val="000000"/>
                </a:solidFill>
                <a:latin typeface="+mj-lt"/>
              </a:rPr>
              <a:t>– contains 75% of atmospheric gases; temperature decreases with height</a:t>
            </a:r>
          </a:p>
          <a:p>
            <a:pPr lvl="1"/>
            <a:r>
              <a:rPr lang="en-US" sz="2400" dirty="0">
                <a:solidFill>
                  <a:srgbClr val="000000"/>
                </a:solidFill>
                <a:latin typeface="+mj-lt"/>
              </a:rPr>
              <a:t> </a:t>
            </a:r>
            <a:r>
              <a:rPr lang="en-US" sz="2400" dirty="0">
                <a:solidFill>
                  <a:srgbClr val="FF0000"/>
                </a:solidFill>
                <a:latin typeface="+mj-lt"/>
              </a:rPr>
              <a:t>Tropopause </a:t>
            </a:r>
            <a:r>
              <a:rPr lang="en-US" sz="2400" dirty="0">
                <a:solidFill>
                  <a:srgbClr val="000000"/>
                </a:solidFill>
                <a:latin typeface="+mj-lt"/>
              </a:rPr>
              <a:t>– boundary between troposphere and stratosphere; location of the jet stream. Its  altitude varies from ~8 km (Poles) to ~17 km (Tropics)</a:t>
            </a:r>
          </a:p>
          <a:p>
            <a:r>
              <a:rPr lang="en-US" sz="2400" dirty="0">
                <a:solidFill>
                  <a:srgbClr val="FF0000"/>
                </a:solidFill>
                <a:latin typeface="+mj-lt"/>
              </a:rPr>
              <a:t>Stratosphere </a:t>
            </a:r>
            <a:r>
              <a:rPr lang="en-US" sz="2400" dirty="0">
                <a:solidFill>
                  <a:srgbClr val="000000"/>
                </a:solidFill>
                <a:latin typeface="+mj-lt"/>
              </a:rPr>
              <a:t>– contains the ozone layer, which causes the temperature to increase.</a:t>
            </a:r>
          </a:p>
          <a:p>
            <a:r>
              <a:rPr lang="en-US" sz="2400" dirty="0">
                <a:solidFill>
                  <a:srgbClr val="FF0000"/>
                </a:solidFill>
                <a:latin typeface="+mj-lt"/>
              </a:rPr>
              <a:t>Mesosphere </a:t>
            </a:r>
            <a:r>
              <a:rPr lang="en-US" sz="2400" dirty="0">
                <a:solidFill>
                  <a:srgbClr val="000000"/>
                </a:solidFill>
                <a:latin typeface="+mj-lt"/>
              </a:rPr>
              <a:t>– The top of this layer is the coldest place found within the Earth system. </a:t>
            </a:r>
          </a:p>
          <a:p>
            <a:r>
              <a:rPr lang="en-US" sz="2400" dirty="0">
                <a:solidFill>
                  <a:srgbClr val="FF0000"/>
                </a:solidFill>
                <a:latin typeface="+mj-lt"/>
              </a:rPr>
              <a:t>Thermosphere</a:t>
            </a:r>
            <a:r>
              <a:rPr lang="en-US" sz="2400" dirty="0">
                <a:solidFill>
                  <a:srgbClr val="000000"/>
                </a:solidFill>
                <a:latin typeface="+mj-lt"/>
              </a:rPr>
              <a:t> – highly energetic solar radiation (UV, X-rays) absorbed by residual atmospheric gases.</a:t>
            </a:r>
            <a:endParaRPr lang="en-US" sz="2400" dirty="0">
              <a:latin typeface="+mj-lt"/>
            </a:endParaRPr>
          </a:p>
        </p:txBody>
      </p:sp>
    </p:spTree>
    <p:extLst>
      <p:ext uri="{BB962C8B-B14F-4D97-AF65-F5344CB8AC3E}">
        <p14:creationId xmlns:p14="http://schemas.microsoft.com/office/powerpoint/2010/main" val="407916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913680" y="397256"/>
            <a:ext cx="10364040" cy="487647"/>
          </a:xfrm>
          <a:prstGeom prst="rect">
            <a:avLst/>
          </a:prstGeom>
          <a:noFill/>
          <a:ln>
            <a:noFill/>
          </a:ln>
        </p:spPr>
        <p:txBody>
          <a:bodyPr anchor="ctr">
            <a:noAutofit/>
          </a:bodyPr>
          <a:lstStyle/>
          <a:p>
            <a:pPr algn="ctr">
              <a:lnSpc>
                <a:spcPct val="90000"/>
              </a:lnSpc>
            </a:pPr>
            <a:r>
              <a:rPr lang="en-US" sz="3300" b="1" dirty="0">
                <a:solidFill>
                  <a:srgbClr val="C00000"/>
                </a:solidFill>
                <a:latin typeface="+mj-lt"/>
                <a:ea typeface="+mj-ea"/>
                <a:cs typeface="Calibri" panose="020F0502020204030204" pitchFamily="34" charset="0"/>
              </a:rPr>
              <a:t>A Brief History of Air Pollution</a:t>
            </a:r>
            <a:endParaRPr lang="en-US" sz="3300" b="0" strike="noStrike" spc="-1" dirty="0">
              <a:solidFill>
                <a:srgbClr val="000000"/>
              </a:solidFill>
              <a:latin typeface="Tw Cen MT"/>
            </a:endParaRPr>
          </a:p>
        </p:txBody>
      </p:sp>
      <p:sp>
        <p:nvSpPr>
          <p:cNvPr id="183" name="TextShape 2"/>
          <p:cNvSpPr txBox="1"/>
          <p:nvPr/>
        </p:nvSpPr>
        <p:spPr>
          <a:xfrm>
            <a:off x="398206" y="1076632"/>
            <a:ext cx="11547987" cy="5324168"/>
          </a:xfrm>
          <a:prstGeom prst="rect">
            <a:avLst/>
          </a:prstGeom>
          <a:noFill/>
          <a:ln>
            <a:noFill/>
          </a:ln>
        </p:spPr>
        <p:txBody>
          <a:bodyPr>
            <a:noAutofit/>
          </a:bodyPr>
          <a:lstStyle/>
          <a:p>
            <a:pPr marL="228600" indent="-228240">
              <a:spcBef>
                <a:spcPts val="600"/>
              </a:spcBef>
              <a:spcAft>
                <a:spcPts val="600"/>
              </a:spcAft>
              <a:buClr>
                <a:srgbClr val="000000"/>
              </a:buClr>
              <a:buFont typeface="Arial"/>
              <a:buChar char="•"/>
            </a:pPr>
            <a:r>
              <a:rPr lang="en-US" sz="2400" b="0" strike="noStrike" spc="-1" dirty="0">
                <a:solidFill>
                  <a:srgbClr val="000000"/>
                </a:solidFill>
                <a:latin typeface="Times New Roman" panose="02020603050405020304" pitchFamily="18" charset="0"/>
                <a:cs typeface="Times New Roman" panose="02020603050405020304" pitchFamily="18" charset="0"/>
              </a:rPr>
              <a:t>Very early accounts of air pollution characterized the phenomenon as “smoke problems,” the major cause being people  burning wood and coal to keep warm. </a:t>
            </a:r>
            <a:endParaRPr lang="en-US" sz="2400" b="0" strike="noStrike" cap="all" spc="-1" dirty="0">
              <a:solidFill>
                <a:srgbClr val="000000"/>
              </a:solidFill>
              <a:latin typeface="Times New Roman" panose="02020603050405020304" pitchFamily="18" charset="0"/>
              <a:cs typeface="Times New Roman" panose="02020603050405020304" pitchFamily="18" charset="0"/>
            </a:endParaRPr>
          </a:p>
          <a:p>
            <a:pPr marL="228600" indent="-228240">
              <a:spcBef>
                <a:spcPts val="600"/>
              </a:spcBef>
              <a:spcAft>
                <a:spcPts val="600"/>
              </a:spcAft>
              <a:buClr>
                <a:srgbClr val="000000"/>
              </a:buClr>
              <a:buFont typeface="Arial"/>
              <a:buChar char="•"/>
            </a:pPr>
            <a:r>
              <a:rPr lang="en-US" sz="2400" b="0" strike="noStrike" spc="-1" dirty="0">
                <a:solidFill>
                  <a:srgbClr val="000000"/>
                </a:solidFill>
                <a:latin typeface="Times New Roman" panose="02020603050405020304" pitchFamily="18" charset="0"/>
                <a:cs typeface="Times New Roman" panose="02020603050405020304" pitchFamily="18" charset="0"/>
              </a:rPr>
              <a:t>In 1873, nearly 700 people died from a thick mixture of smoke and fog that came over London. </a:t>
            </a:r>
            <a:endParaRPr lang="en-US" sz="2400" b="0" strike="noStrike" cap="all" spc="-1" dirty="0">
              <a:solidFill>
                <a:srgbClr val="000000"/>
              </a:solidFill>
              <a:latin typeface="Times New Roman" panose="02020603050405020304" pitchFamily="18" charset="0"/>
              <a:cs typeface="Times New Roman" panose="02020603050405020304" pitchFamily="18" charset="0"/>
            </a:endParaRPr>
          </a:p>
          <a:p>
            <a:pPr marL="228600" indent="-228240">
              <a:spcBef>
                <a:spcPts val="600"/>
              </a:spcBef>
              <a:spcAft>
                <a:spcPts val="600"/>
              </a:spcAft>
              <a:buClr>
                <a:srgbClr val="000000"/>
              </a:buClr>
              <a:buFont typeface="Arial"/>
              <a:buChar char="•"/>
            </a:pPr>
            <a:r>
              <a:rPr lang="en-US" sz="2400" b="0" strike="noStrike" spc="-1" dirty="0">
                <a:solidFill>
                  <a:srgbClr val="000000"/>
                </a:solidFill>
                <a:latin typeface="Times New Roman" panose="02020603050405020304" pitchFamily="18" charset="0"/>
                <a:cs typeface="Times New Roman" panose="02020603050405020304" pitchFamily="18" charset="0"/>
              </a:rPr>
              <a:t>Another in 1911 claimed the lives of 1150 Londoners, and the physician, Harold des Voeux named </a:t>
            </a:r>
            <a:r>
              <a:rPr lang="en-US" sz="2400" b="1" u="sng" strike="noStrike" spc="-1" dirty="0">
                <a:solidFill>
                  <a:srgbClr val="FF0000"/>
                </a:solidFill>
                <a:uFillTx/>
                <a:latin typeface="Times New Roman" panose="02020603050405020304" pitchFamily="18" charset="0"/>
                <a:cs typeface="Times New Roman" panose="02020603050405020304" pitchFamily="18" charset="0"/>
              </a:rPr>
              <a:t>smog to describe the combination of smoke and fog.</a:t>
            </a:r>
          </a:p>
          <a:p>
            <a:pPr marL="228600" indent="-228240">
              <a:spcBef>
                <a:spcPts val="600"/>
              </a:spcBef>
              <a:spcAft>
                <a:spcPts val="600"/>
              </a:spcAft>
              <a:buClr>
                <a:srgbClr val="000000"/>
              </a:buClr>
              <a:buFont typeface="Arial"/>
              <a:buChar char="•"/>
            </a:pPr>
            <a:r>
              <a:rPr lang="en-US" sz="2400" spc="-1" dirty="0">
                <a:solidFill>
                  <a:srgbClr val="000000"/>
                </a:solidFill>
                <a:latin typeface="Times New Roman" panose="02020603050405020304" pitchFamily="18" charset="0"/>
                <a:cs typeface="Times New Roman" panose="02020603050405020304" pitchFamily="18" charset="0"/>
              </a:rPr>
              <a:t>During the first week of </a:t>
            </a:r>
            <a:r>
              <a:rPr lang="en-US" sz="2400" b="1" spc="-1" dirty="0">
                <a:solidFill>
                  <a:srgbClr val="FF0000"/>
                </a:solidFill>
                <a:latin typeface="Times New Roman" panose="02020603050405020304" pitchFamily="18" charset="0"/>
                <a:cs typeface="Times New Roman" panose="02020603050405020304" pitchFamily="18" charset="0"/>
              </a:rPr>
              <a:t>December, 1952</a:t>
            </a:r>
            <a:r>
              <a:rPr lang="en-US" sz="2400" spc="-1" dirty="0">
                <a:solidFill>
                  <a:srgbClr val="000000"/>
                </a:solidFill>
                <a:latin typeface="Times New Roman" panose="02020603050405020304" pitchFamily="18" charset="0"/>
                <a:cs typeface="Times New Roman" panose="02020603050405020304" pitchFamily="18" charset="0"/>
              </a:rPr>
              <a:t>, a major disaster struck. </a:t>
            </a:r>
            <a:r>
              <a:rPr lang="en-US" sz="2400" spc="-1" dirty="0">
                <a:latin typeface="Times New Roman" panose="02020603050405020304" pitchFamily="18" charset="0"/>
                <a:cs typeface="Times New Roman" panose="02020603050405020304" pitchFamily="18" charset="0"/>
              </a:rPr>
              <a:t>The winds died down over London and the fog and smoke became so thick that people walking along the street literally could not see where they were going. </a:t>
            </a:r>
            <a:r>
              <a:rPr lang="en-US" sz="2400" spc="-1" dirty="0">
                <a:solidFill>
                  <a:srgbClr val="FF0000"/>
                </a:solidFill>
                <a:latin typeface="Times New Roman" panose="02020603050405020304" pitchFamily="18" charset="0"/>
                <a:cs typeface="Times New Roman" panose="02020603050405020304" pitchFamily="18" charset="0"/>
              </a:rPr>
              <a:t>This particular disastrous smog lasted 5 days and took nearly 4000 lives.</a:t>
            </a:r>
            <a:endParaRPr lang="en-US" sz="2400" cap="all" spc="-1" dirty="0">
              <a:solidFill>
                <a:srgbClr val="000000"/>
              </a:solidFill>
              <a:latin typeface="Times New Roman" panose="02020603050405020304" pitchFamily="18" charset="0"/>
              <a:cs typeface="Times New Roman" panose="02020603050405020304" pitchFamily="18" charset="0"/>
            </a:endParaRPr>
          </a:p>
          <a:p>
            <a:pPr marL="228600" indent="-228240">
              <a:lnSpc>
                <a:spcPct val="120000"/>
              </a:lnSpc>
              <a:spcBef>
                <a:spcPts val="1001"/>
              </a:spcBef>
              <a:buClr>
                <a:srgbClr val="000000"/>
              </a:buClr>
              <a:buFont typeface="Arial"/>
              <a:buChar char="•"/>
            </a:pPr>
            <a:endParaRPr lang="en-US" sz="2400" b="0" strike="noStrike" cap="all" spc="-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427703" y="530942"/>
            <a:ext cx="11332887" cy="5785451"/>
          </a:xfrm>
          <a:prstGeom prst="rect">
            <a:avLst/>
          </a:prstGeom>
          <a:noFill/>
          <a:ln>
            <a:noFill/>
          </a:ln>
        </p:spPr>
        <p:txBody>
          <a:bodyPr>
            <a:noAutofit/>
          </a:bodyPr>
          <a:lstStyle/>
          <a:p>
            <a:pPr marL="228600" indent="-228240">
              <a:lnSpc>
                <a:spcPct val="120000"/>
              </a:lnSpc>
              <a:spcBef>
                <a:spcPts val="1001"/>
              </a:spcBef>
              <a:buClr>
                <a:srgbClr val="000000"/>
              </a:buClr>
              <a:buFont typeface="Arial"/>
              <a:buChar char="•"/>
            </a:pPr>
            <a:r>
              <a:rPr lang="en-US" sz="2400" b="0" strike="noStrike" spc="-1" dirty="0">
                <a:solidFill>
                  <a:srgbClr val="000000"/>
                </a:solidFill>
                <a:latin typeface="Times New Roman" panose="02020603050405020304" pitchFamily="18" charset="0"/>
                <a:cs typeface="Times New Roman" panose="02020603050405020304" pitchFamily="18" charset="0"/>
              </a:rPr>
              <a:t>During the winter of </a:t>
            </a:r>
            <a:r>
              <a:rPr lang="en-US" sz="2400" b="0" strike="noStrike" spc="-1" dirty="0">
                <a:solidFill>
                  <a:srgbClr val="FF0000"/>
                </a:solidFill>
                <a:latin typeface="Times New Roman" panose="02020603050405020304" pitchFamily="18" charset="0"/>
                <a:cs typeface="Times New Roman" panose="02020603050405020304" pitchFamily="18" charset="0"/>
              </a:rPr>
              <a:t>1930, </a:t>
            </a:r>
            <a:r>
              <a:rPr lang="en-US" sz="2400" b="0" strike="noStrike" spc="-1" dirty="0">
                <a:latin typeface="Times New Roman" panose="02020603050405020304" pitchFamily="18" charset="0"/>
                <a:cs typeface="Times New Roman" panose="02020603050405020304" pitchFamily="18" charset="0"/>
              </a:rPr>
              <a:t>Belgium’s highly industrialized Meuse Valley experienced an air pollution tragedy when smoke and other contaminants accumulated in a narrow steep-sided valley. The tremendous buildup of pollutants caused about </a:t>
            </a:r>
            <a:r>
              <a:rPr lang="en-US" sz="2400" b="0" strike="noStrike" spc="-1" dirty="0">
                <a:solidFill>
                  <a:srgbClr val="FF0000"/>
                </a:solidFill>
                <a:latin typeface="Times New Roman" panose="02020603050405020304" pitchFamily="18" charset="0"/>
                <a:cs typeface="Times New Roman" panose="02020603050405020304" pitchFamily="18" charset="0"/>
              </a:rPr>
              <a:t>600 people to become ill, and ultimately 63 died</a:t>
            </a:r>
            <a:r>
              <a:rPr lang="en-US" sz="2400" b="0" strike="noStrike" spc="-1" dirty="0">
                <a:solidFill>
                  <a:srgbClr val="000000"/>
                </a:solidFill>
                <a:latin typeface="Times New Roman" panose="02020603050405020304" pitchFamily="18" charset="0"/>
                <a:cs typeface="Times New Roman" panose="02020603050405020304" pitchFamily="18" charset="0"/>
              </a:rPr>
              <a:t>. Not only did humans suffer, but cattle, birds, and rats fell victim to the deplorable conditions.</a:t>
            </a:r>
            <a:endParaRPr lang="en-US" sz="2400" b="0" strike="noStrike" cap="all" spc="-1" dirty="0">
              <a:solidFill>
                <a:srgbClr val="000000"/>
              </a:solidFill>
              <a:latin typeface="Times New Roman" panose="02020603050405020304" pitchFamily="18" charset="0"/>
              <a:cs typeface="Times New Roman" panose="02020603050405020304" pitchFamily="18" charset="0"/>
            </a:endParaRPr>
          </a:p>
          <a:p>
            <a:pPr marL="228600" indent="-228240">
              <a:lnSpc>
                <a:spcPct val="120000"/>
              </a:lnSpc>
              <a:spcBef>
                <a:spcPts val="1001"/>
              </a:spcBef>
              <a:buClr>
                <a:srgbClr val="000000"/>
              </a:buClr>
              <a:buFont typeface="Arial"/>
              <a:buChar char="•"/>
            </a:pPr>
            <a:r>
              <a:rPr lang="en-US" sz="2400" b="0" strike="noStrike" spc="-1" dirty="0">
                <a:solidFill>
                  <a:srgbClr val="000000"/>
                </a:solidFill>
                <a:latin typeface="Times New Roman" panose="02020603050405020304" pitchFamily="18" charset="0"/>
                <a:cs typeface="Times New Roman" panose="02020603050405020304" pitchFamily="18" charset="0"/>
              </a:rPr>
              <a:t>During </a:t>
            </a:r>
            <a:r>
              <a:rPr lang="en-US" sz="2400" b="0" strike="noStrike" spc="-1" dirty="0">
                <a:solidFill>
                  <a:srgbClr val="FF0000"/>
                </a:solidFill>
                <a:latin typeface="Times New Roman" panose="02020603050405020304" pitchFamily="18" charset="0"/>
                <a:cs typeface="Times New Roman" panose="02020603050405020304" pitchFamily="18" charset="0"/>
              </a:rPr>
              <a:t>October, 1948, </a:t>
            </a:r>
            <a:r>
              <a:rPr lang="en-US" sz="2400" b="0" strike="noStrike" spc="-1" dirty="0">
                <a:latin typeface="Times New Roman" panose="02020603050405020304" pitchFamily="18" charset="0"/>
                <a:cs typeface="Times New Roman" panose="02020603050405020304" pitchFamily="18" charset="0"/>
              </a:rPr>
              <a:t>when industrial pollution became trapped in the Monongahela River </a:t>
            </a:r>
            <a:r>
              <a:rPr lang="en-US" sz="2400" b="0" strike="noStrike" spc="-1" dirty="0">
                <a:solidFill>
                  <a:srgbClr val="FF0000"/>
                </a:solidFill>
                <a:latin typeface="Times New Roman" panose="02020603050405020304" pitchFamily="18" charset="0"/>
                <a:cs typeface="Times New Roman" panose="02020603050405020304" pitchFamily="18" charset="0"/>
              </a:rPr>
              <a:t>Valley, </a:t>
            </a:r>
            <a:r>
              <a:rPr lang="en-US" sz="2400" b="0" strike="noStrike" spc="-1" dirty="0">
                <a:solidFill>
                  <a:srgbClr val="000000"/>
                </a:solidFill>
                <a:latin typeface="Times New Roman" panose="02020603050405020304" pitchFamily="18" charset="0"/>
                <a:cs typeface="Times New Roman" panose="02020603050405020304" pitchFamily="18" charset="0"/>
              </a:rPr>
              <a:t>Donora, Pennsylvania, USA. During the ordeal, </a:t>
            </a:r>
            <a:r>
              <a:rPr lang="en-US" sz="2400" b="0" strike="noStrike" spc="-1" dirty="0">
                <a:solidFill>
                  <a:srgbClr val="FF0000"/>
                </a:solidFill>
                <a:latin typeface="Times New Roman" panose="02020603050405020304" pitchFamily="18" charset="0"/>
                <a:cs typeface="Times New Roman" panose="02020603050405020304" pitchFamily="18" charset="0"/>
              </a:rPr>
              <a:t>which lasted 5 days, more than 20 people died and thousands became ill</a:t>
            </a:r>
            <a:r>
              <a:rPr lang="en-US" sz="2400" b="0" strike="noStrike" spc="-1" dirty="0">
                <a:solidFill>
                  <a:srgbClr val="000000"/>
                </a:solidFill>
                <a:latin typeface="Times New Roman" panose="02020603050405020304" pitchFamily="18" charset="0"/>
                <a:cs typeface="Times New Roman" panose="02020603050405020304" pitchFamily="18" charset="0"/>
              </a:rPr>
              <a:t>.</a:t>
            </a:r>
            <a:endParaRPr lang="en-US" sz="2400" b="0" strike="noStrike" cap="all" spc="-1" dirty="0">
              <a:solidFill>
                <a:srgbClr val="000000"/>
              </a:solidFill>
              <a:latin typeface="Times New Roman" panose="02020603050405020304" pitchFamily="18" charset="0"/>
              <a:cs typeface="Times New Roman" panose="02020603050405020304" pitchFamily="18" charset="0"/>
            </a:endParaRPr>
          </a:p>
          <a:p>
            <a:pPr marL="228600" indent="-228240">
              <a:lnSpc>
                <a:spcPct val="120000"/>
              </a:lnSpc>
              <a:spcBef>
                <a:spcPts val="1001"/>
              </a:spcBef>
              <a:buClr>
                <a:srgbClr val="000000"/>
              </a:buClr>
              <a:buFont typeface="Arial"/>
              <a:buChar char="•"/>
            </a:pPr>
            <a:r>
              <a:rPr lang="en-US" sz="2400" b="1" strike="noStrike" spc="-1" dirty="0">
                <a:solidFill>
                  <a:srgbClr val="FF0000"/>
                </a:solidFill>
                <a:latin typeface="Times New Roman" panose="02020603050405020304" pitchFamily="18" charset="0"/>
                <a:cs typeface="Times New Roman" panose="02020603050405020304" pitchFamily="18" charset="0"/>
              </a:rPr>
              <a:t>Photochemical smog</a:t>
            </a:r>
            <a:r>
              <a:rPr lang="en-US" sz="2400" b="0" strike="noStrike" spc="-1" dirty="0">
                <a:solidFill>
                  <a:srgbClr val="000000"/>
                </a:solidFill>
                <a:latin typeface="Times New Roman" panose="02020603050405020304" pitchFamily="18" charset="0"/>
                <a:cs typeface="Times New Roman" panose="02020603050405020304" pitchFamily="18" charset="0"/>
              </a:rPr>
              <a:t>: one that forms in sunny weather and irritates the eyes. </a:t>
            </a:r>
            <a:endParaRPr lang="en-US" sz="2400" b="0" strike="noStrike" cap="all" spc="-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754" y="1071640"/>
            <a:ext cx="11324492" cy="5535637"/>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They are gases, liquids, or solids suspended in the air in high enough concentration to affect human, animal, or vegetation health.  They are be classified to different types</a:t>
            </a:r>
          </a:p>
          <a:p>
            <a:pPr>
              <a:buFont typeface="Wingdings" panose="05000000000000000000" pitchFamily="2" charset="2"/>
              <a:buChar char="Ø"/>
            </a:pPr>
            <a:r>
              <a:rPr lang="en-US" sz="2400" b="1" dirty="0">
                <a:solidFill>
                  <a:srgbClr val="C00000"/>
                </a:solidFill>
                <a:latin typeface="Times New Roman" panose="02020603050405020304" pitchFamily="18" charset="0"/>
                <a:cs typeface="Times New Roman" panose="02020603050405020304" pitchFamily="18" charset="0"/>
              </a:rPr>
              <a:t>According to sources:</a:t>
            </a:r>
          </a:p>
          <a:p>
            <a:pPr marL="0" indent="0">
              <a:buNone/>
            </a:pPr>
            <a:r>
              <a:rPr lang="en-US" sz="2400" dirty="0">
                <a:latin typeface="Times New Roman" panose="02020603050405020304" pitchFamily="18" charset="0"/>
                <a:cs typeface="Times New Roman" panose="02020603050405020304" pitchFamily="18" charset="0"/>
              </a:rPr>
              <a:t> They come from both natural sources and human activities. </a:t>
            </a:r>
          </a:p>
          <a:p>
            <a:pPr marL="342900" indent="-342900"/>
            <a:r>
              <a:rPr lang="en-US" sz="2400" b="1" u="sng" dirty="0">
                <a:solidFill>
                  <a:srgbClr val="C00000"/>
                </a:solidFill>
                <a:latin typeface="Times New Roman" panose="02020603050405020304" pitchFamily="18" charset="0"/>
                <a:cs typeface="Times New Roman" panose="02020603050405020304" pitchFamily="18" charset="0"/>
              </a:rPr>
              <a:t>Natural sources </a:t>
            </a:r>
            <a:r>
              <a:rPr lang="en-US" sz="2400" dirty="0">
                <a:latin typeface="Times New Roman" panose="02020603050405020304" pitchFamily="18" charset="0"/>
                <a:cs typeface="Times New Roman" panose="02020603050405020304" pitchFamily="18" charset="0"/>
              </a:rPr>
              <a:t>include wind picking up dust and soot from the earth’s surface and carrying it aloft, volcanoes belching tons of  ash and dust into our atmosphere, and forest fires producing vast quantities of drifting smoke.</a:t>
            </a:r>
          </a:p>
          <a:p>
            <a:pPr marL="342900" indent="-342900"/>
            <a:r>
              <a:rPr lang="en-US" sz="2400" b="1" u="sng" dirty="0">
                <a:solidFill>
                  <a:srgbClr val="C00000"/>
                </a:solidFill>
                <a:latin typeface="Times New Roman" panose="02020603050405020304" pitchFamily="18" charset="0"/>
                <a:cs typeface="Times New Roman" panose="02020603050405020304" pitchFamily="18" charset="0"/>
              </a:rPr>
              <a:t>Human-induced pollution </a:t>
            </a:r>
            <a:r>
              <a:rPr lang="en-US" sz="2400" dirty="0">
                <a:latin typeface="Times New Roman" panose="02020603050405020304" pitchFamily="18" charset="0"/>
                <a:cs typeface="Times New Roman" panose="02020603050405020304" pitchFamily="18" charset="0"/>
              </a:rPr>
              <a:t>enters the atmosphere</a:t>
            </a:r>
          </a:p>
          <a:p>
            <a:pPr marL="1714860" lvl="3" indent="-342900">
              <a:lnSpc>
                <a:spcPct val="120000"/>
              </a:lnSpc>
              <a:spcBef>
                <a:spcPts val="1001"/>
              </a:spcBef>
              <a:buClr>
                <a:srgbClr val="000000"/>
              </a:buClr>
              <a:buFont typeface="Arial" panose="020B0604020202020204" pitchFamily="34" charset="0"/>
              <a:buChar char="•"/>
            </a:pPr>
            <a:r>
              <a:rPr lang="en-US" sz="2400" b="1" spc="-1" dirty="0">
                <a:solidFill>
                  <a:srgbClr val="C00000"/>
                </a:solidFill>
                <a:latin typeface="Times New Roman" panose="02020603050405020304" pitchFamily="18" charset="0"/>
                <a:cs typeface="Times New Roman" panose="02020603050405020304" pitchFamily="18" charset="0"/>
              </a:rPr>
              <a:t>fixed sources </a:t>
            </a:r>
            <a:r>
              <a:rPr lang="en-US" sz="2400" dirty="0">
                <a:latin typeface="Times New Roman" panose="02020603050405020304" pitchFamily="18" charset="0"/>
                <a:cs typeface="Times New Roman" panose="02020603050405020304" pitchFamily="18" charset="0"/>
              </a:rPr>
              <a:t>(ex: industrial complexes, power plants, homes, office buildings), and </a:t>
            </a:r>
          </a:p>
          <a:p>
            <a:pPr marL="1714860" lvl="3" indent="-342900">
              <a:lnSpc>
                <a:spcPct val="120000"/>
              </a:lnSpc>
              <a:spcBef>
                <a:spcPts val="1001"/>
              </a:spcBef>
              <a:buClr>
                <a:srgbClr val="000000"/>
              </a:buClr>
              <a:buFont typeface="Arial" panose="020B0604020202020204" pitchFamily="34" charset="0"/>
              <a:buChar char="•"/>
            </a:pPr>
            <a:r>
              <a:rPr lang="en-US" sz="2400" b="1" strike="noStrike" spc="-1" dirty="0">
                <a:solidFill>
                  <a:srgbClr val="C00000"/>
                </a:solidFill>
                <a:uFillTx/>
                <a:latin typeface="Times New Roman" panose="02020603050405020304" pitchFamily="18" charset="0"/>
                <a:cs typeface="Times New Roman" panose="02020603050405020304" pitchFamily="18" charset="0"/>
              </a:rPr>
              <a:t>mobile sources </a:t>
            </a:r>
            <a:r>
              <a:rPr lang="en-US" sz="2400" dirty="0">
                <a:latin typeface="Times New Roman" panose="02020603050405020304" pitchFamily="18" charset="0"/>
                <a:cs typeface="Times New Roman" panose="02020603050405020304" pitchFamily="18" charset="0"/>
              </a:rPr>
              <a:t>(ex: motor vehicles, ships, and jet aircraft).</a:t>
            </a:r>
          </a:p>
          <a:p>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 name="Rectangle 1"/>
          <p:cNvSpPr/>
          <p:nvPr/>
        </p:nvSpPr>
        <p:spPr>
          <a:xfrm>
            <a:off x="4608081" y="552157"/>
            <a:ext cx="2671564" cy="470642"/>
          </a:xfrm>
          <a:prstGeom prst="rect">
            <a:avLst/>
          </a:prstGeom>
        </p:spPr>
        <p:txBody>
          <a:bodyPr wrap="none">
            <a:spAutoFit/>
          </a:bodyPr>
          <a:lstStyle/>
          <a:p>
            <a:pPr algn="ctr">
              <a:lnSpc>
                <a:spcPct val="70000"/>
              </a:lnSpc>
            </a:pPr>
            <a:r>
              <a:rPr lang="en-US" sz="3300" b="1" dirty="0">
                <a:solidFill>
                  <a:srgbClr val="C00000"/>
                </a:solidFill>
                <a:latin typeface="+mj-lt"/>
                <a:ea typeface="+mj-ea"/>
                <a:cs typeface="Calibri" panose="020F0502020204030204" pitchFamily="34" charset="0"/>
              </a:rPr>
              <a:t>Air Pollutants</a:t>
            </a:r>
          </a:p>
        </p:txBody>
      </p:sp>
    </p:spTree>
    <p:extLst>
      <p:ext uri="{BB962C8B-B14F-4D97-AF65-F5344CB8AC3E}">
        <p14:creationId xmlns:p14="http://schemas.microsoft.com/office/powerpoint/2010/main" val="63481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2800" b="1" dirty="0">
                <a:solidFill>
                  <a:srgbClr val="C00000"/>
                </a:solidFill>
              </a:rPr>
            </a:br>
            <a:endParaRPr lang="en-US" dirty="0"/>
          </a:p>
        </p:txBody>
      </p:sp>
      <p:sp>
        <p:nvSpPr>
          <p:cNvPr id="3" name="Content Placeholder 2"/>
          <p:cNvSpPr>
            <a:spLocks noGrp="1"/>
          </p:cNvSpPr>
          <p:nvPr>
            <p:ph idx="1"/>
          </p:nvPr>
        </p:nvSpPr>
        <p:spPr>
          <a:xfrm>
            <a:off x="722671" y="1114675"/>
            <a:ext cx="11206731" cy="4948500"/>
          </a:xfrm>
        </p:spPr>
        <p:txBody>
          <a:bodyPr>
            <a:noAutofit/>
          </a:bodyPr>
          <a:lstStyle/>
          <a:p>
            <a:pPr>
              <a:buFont typeface="Wingdings" panose="05000000000000000000" pitchFamily="2" charset="2"/>
              <a:buChar char="Ø"/>
            </a:pPr>
            <a:r>
              <a:rPr lang="en-US" sz="2400" b="1" dirty="0">
                <a:solidFill>
                  <a:srgbClr val="C00000"/>
                </a:solidFill>
                <a:latin typeface="Times New Roman" panose="02020603050405020304" pitchFamily="18" charset="0"/>
                <a:cs typeface="Times New Roman" panose="02020603050405020304" pitchFamily="18" charset="0"/>
              </a:rPr>
              <a:t>According to composition:</a:t>
            </a:r>
          </a:p>
          <a:p>
            <a:pPr lvl="1"/>
            <a:r>
              <a:rPr lang="en-US" sz="2400" b="1" u="sng" dirty="0">
                <a:solidFill>
                  <a:srgbClr val="C00000"/>
                </a:solidFill>
                <a:latin typeface="Times New Roman" panose="02020603050405020304" pitchFamily="18" charset="0"/>
                <a:cs typeface="Times New Roman" panose="02020603050405020304" pitchFamily="18" charset="0"/>
              </a:rPr>
              <a:t>Primary pollutants </a:t>
            </a:r>
            <a:r>
              <a:rPr lang="en-US" sz="2400" dirty="0">
                <a:latin typeface="Times New Roman" panose="02020603050405020304" pitchFamily="18" charset="0"/>
                <a:cs typeface="Times New Roman" panose="02020603050405020304" pitchFamily="18" charset="0"/>
              </a:rPr>
              <a:t>because they enter the atmosphere directly, such as dust, soot.</a:t>
            </a:r>
          </a:p>
          <a:p>
            <a:pPr marL="274320" lvl="1" indent="0">
              <a:buNone/>
            </a:pPr>
            <a:endParaRPr lang="en-US" sz="2400" dirty="0">
              <a:latin typeface="Times New Roman" panose="02020603050405020304" pitchFamily="18" charset="0"/>
              <a:cs typeface="Times New Roman" panose="02020603050405020304" pitchFamily="18" charset="0"/>
            </a:endParaRPr>
          </a:p>
          <a:p>
            <a:pPr lvl="1"/>
            <a:r>
              <a:rPr lang="en-US" sz="2400" b="1" u="sng" dirty="0">
                <a:solidFill>
                  <a:srgbClr val="C00000"/>
                </a:solidFill>
                <a:latin typeface="Times New Roman" panose="02020603050405020304" pitchFamily="18" charset="0"/>
                <a:cs typeface="Times New Roman" panose="02020603050405020304" pitchFamily="18" charset="0"/>
              </a:rPr>
              <a:t>Secondary pollutants</a:t>
            </a:r>
            <a:r>
              <a:rPr lang="en-US" sz="2400" b="1" u="sng" dirty="0">
                <a:solidFill>
                  <a:schemeClr val="tx2"/>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form only when a chemical reaction occurs between a primary pollutant and some other component of air, such as ozone. </a:t>
            </a:r>
          </a:p>
          <a:p>
            <a:pPr>
              <a:buFont typeface="Wingdings" panose="05000000000000000000" pitchFamily="2" charset="2"/>
              <a:buChar char="Ø"/>
            </a:pPr>
            <a:endParaRPr lang="en-US" sz="2800" b="1" dirty="0">
              <a:solidFill>
                <a:srgbClr val="C00000"/>
              </a:solidFill>
              <a:latin typeface="Times New Roman" panose="02020603050405020304" pitchFamily="18" charset="0"/>
              <a:cs typeface="Times New Roman" panose="02020603050405020304" pitchFamily="18" charset="0"/>
            </a:endParaRPr>
          </a:p>
          <a:p>
            <a:pPr marL="45720" indent="0">
              <a:buNone/>
            </a:pPr>
            <a:r>
              <a:rPr lang="en-US" sz="2400" b="1" dirty="0">
                <a:solidFill>
                  <a:srgbClr val="C00000"/>
                </a:solidFill>
                <a:latin typeface="Times New Roman" panose="02020603050405020304" pitchFamily="18" charset="0"/>
                <a:cs typeface="Times New Roman" panose="02020603050405020304" pitchFamily="18" charset="0"/>
              </a:rPr>
              <a:t>Common pollutants</a:t>
            </a:r>
          </a:p>
          <a:p>
            <a:pPr lvl="1"/>
            <a:r>
              <a:rPr lang="en-US" sz="2200" b="1" u="sng" dirty="0">
                <a:solidFill>
                  <a:srgbClr val="C00000"/>
                </a:solidFill>
                <a:latin typeface="Times New Roman" panose="02020603050405020304" pitchFamily="18" charset="0"/>
                <a:cs typeface="Times New Roman" panose="02020603050405020304" pitchFamily="18" charset="0"/>
              </a:rPr>
              <a:t>Gases: </a:t>
            </a:r>
            <a:r>
              <a:rPr lang="en-US" sz="2200" b="1" dirty="0">
                <a:latin typeface="Times New Roman" panose="02020603050405020304" pitchFamily="18" charset="0"/>
                <a:cs typeface="Times New Roman" panose="02020603050405020304" pitchFamily="18" charset="0"/>
              </a:rPr>
              <a:t>CO, NOx, SO2, O3 (tropospheric)</a:t>
            </a:r>
          </a:p>
          <a:p>
            <a:pPr lvl="1"/>
            <a:r>
              <a:rPr lang="en-US" sz="2200" b="1" u="sng" dirty="0">
                <a:solidFill>
                  <a:srgbClr val="C00000"/>
                </a:solidFill>
                <a:latin typeface="Times New Roman" panose="02020603050405020304" pitchFamily="18" charset="0"/>
                <a:cs typeface="Times New Roman" panose="02020603050405020304" pitchFamily="18" charset="0"/>
              </a:rPr>
              <a:t>Aerosols: </a:t>
            </a:r>
            <a:r>
              <a:rPr lang="en-US" sz="2200" b="1" dirty="0">
                <a:latin typeface="Times New Roman" panose="02020603050405020304" pitchFamily="18" charset="0"/>
                <a:cs typeface="Times New Roman" panose="02020603050405020304" pitchFamily="18" charset="0"/>
              </a:rPr>
              <a:t>dust, black and organic carbon, SO4, PM10, PM2.5, </a:t>
            </a:r>
            <a:r>
              <a:rPr lang="en-US" sz="2200" b="1" dirty="0" err="1">
                <a:latin typeface="Times New Roman" panose="02020603050405020304" pitchFamily="18" charset="0"/>
                <a:cs typeface="Times New Roman" panose="02020603050405020304" pitchFamily="18" charset="0"/>
              </a:rPr>
              <a:t>Pb</a:t>
            </a:r>
            <a:r>
              <a:rPr lang="en-US" sz="2200" b="1" dirty="0">
                <a:latin typeface="Times New Roman" panose="02020603050405020304" pitchFamily="18" charset="0"/>
                <a:cs typeface="Times New Roman" panose="02020603050405020304" pitchFamily="18" charset="0"/>
              </a:rPr>
              <a:t>, ammonium </a:t>
            </a:r>
            <a:r>
              <a:rPr lang="en-US" sz="2200" b="1" dirty="0" err="1">
                <a:latin typeface="Times New Roman" panose="02020603050405020304" pitchFamily="18" charset="0"/>
                <a:cs typeface="Times New Roman" panose="02020603050405020304" pitchFamily="18" charset="0"/>
              </a:rPr>
              <a:t>sulphate</a:t>
            </a:r>
            <a:r>
              <a:rPr lang="en-US" sz="2200" b="1" dirty="0">
                <a:latin typeface="Times New Roman" panose="02020603050405020304" pitchFamily="18" charset="0"/>
                <a:cs typeface="Times New Roman" panose="02020603050405020304" pitchFamily="18" charset="0"/>
              </a:rPr>
              <a:t> and ammonium nitrate</a:t>
            </a:r>
          </a:p>
        </p:txBody>
      </p:sp>
      <p:sp>
        <p:nvSpPr>
          <p:cNvPr id="4" name="Rectangle 3"/>
          <p:cNvSpPr/>
          <p:nvPr/>
        </p:nvSpPr>
        <p:spPr>
          <a:xfrm>
            <a:off x="3886201" y="391180"/>
            <a:ext cx="4648199" cy="470642"/>
          </a:xfrm>
          <a:prstGeom prst="rect">
            <a:avLst/>
          </a:prstGeom>
        </p:spPr>
        <p:txBody>
          <a:bodyPr wrap="square">
            <a:spAutoFit/>
          </a:bodyPr>
          <a:lstStyle/>
          <a:p>
            <a:pPr algn="ctr">
              <a:lnSpc>
                <a:spcPct val="70000"/>
              </a:lnSpc>
            </a:pPr>
            <a:r>
              <a:rPr lang="en-US" sz="3300" b="1" dirty="0">
                <a:solidFill>
                  <a:srgbClr val="C00000"/>
                </a:solidFill>
                <a:latin typeface="+mj-lt"/>
                <a:ea typeface="+mj-ea"/>
                <a:cs typeface="Calibri" panose="020F0502020204030204" pitchFamily="34" charset="0"/>
              </a:rPr>
              <a:t>Air Pollutants</a:t>
            </a:r>
          </a:p>
        </p:txBody>
      </p:sp>
    </p:spTree>
    <p:extLst>
      <p:ext uri="{BB962C8B-B14F-4D97-AF65-F5344CB8AC3E}">
        <p14:creationId xmlns:p14="http://schemas.microsoft.com/office/powerpoint/2010/main" val="135362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952920" y="265680"/>
            <a:ext cx="10364040" cy="517680"/>
          </a:xfrm>
          <a:prstGeom prst="rect">
            <a:avLst/>
          </a:prstGeom>
          <a:noFill/>
          <a:ln>
            <a:noFill/>
          </a:ln>
        </p:spPr>
        <p:txBody>
          <a:bodyPr anchor="ctr">
            <a:normAutofit fontScale="98000"/>
          </a:bodyPr>
          <a:lstStyle/>
          <a:p>
            <a:pPr algn="ctr">
              <a:lnSpc>
                <a:spcPct val="80000"/>
              </a:lnSpc>
            </a:pPr>
            <a:r>
              <a:rPr lang="en-US" sz="3300" b="1" dirty="0">
                <a:solidFill>
                  <a:srgbClr val="C00000"/>
                </a:solidFill>
                <a:cs typeface="Calibri" panose="020F0502020204030204" pitchFamily="34" charset="0"/>
              </a:rPr>
              <a:t>Particulate Matter  (PM)</a:t>
            </a:r>
          </a:p>
        </p:txBody>
      </p:sp>
      <p:sp>
        <p:nvSpPr>
          <p:cNvPr id="188" name="TextShape 2"/>
          <p:cNvSpPr txBox="1"/>
          <p:nvPr/>
        </p:nvSpPr>
        <p:spPr>
          <a:xfrm>
            <a:off x="353960" y="979560"/>
            <a:ext cx="5914105" cy="5082027"/>
          </a:xfrm>
          <a:prstGeom prst="rect">
            <a:avLst/>
          </a:prstGeom>
          <a:noFill/>
          <a:ln>
            <a:noFill/>
          </a:ln>
        </p:spPr>
        <p:txBody>
          <a:bodyPr>
            <a:noAutofit/>
          </a:bodyPr>
          <a:lstStyle/>
          <a:p>
            <a:pPr marL="228600" indent="-228240">
              <a:lnSpc>
                <a:spcPct val="120000"/>
              </a:lnSpc>
              <a:spcBef>
                <a:spcPts val="1001"/>
              </a:spcBef>
              <a:buClr>
                <a:srgbClr val="000000"/>
              </a:buClr>
              <a:buFont typeface="Arial"/>
              <a:buChar char="•"/>
            </a:pPr>
            <a:r>
              <a:rPr lang="en-US" sz="2200" strike="noStrike" spc="-1" dirty="0">
                <a:solidFill>
                  <a:srgbClr val="000000"/>
                </a:solidFill>
                <a:latin typeface="Times New Roman"/>
              </a:rPr>
              <a:t>The particulate matter or aerosols: a group of solid particles and liquid droplets that are small enough to remain suspended in the air.</a:t>
            </a:r>
            <a:endParaRPr lang="en-US" sz="2200" strike="noStrike" cap="all" spc="-1" dirty="0">
              <a:solidFill>
                <a:srgbClr val="000000"/>
              </a:solidFill>
              <a:latin typeface="Tw Cen MT"/>
            </a:endParaRPr>
          </a:p>
          <a:p>
            <a:pPr marL="228600" indent="-228240">
              <a:lnSpc>
                <a:spcPct val="120000"/>
              </a:lnSpc>
              <a:spcBef>
                <a:spcPts val="1001"/>
              </a:spcBef>
              <a:buClr>
                <a:srgbClr val="000000"/>
              </a:buClr>
              <a:buFont typeface="Arial"/>
              <a:buChar char="•"/>
            </a:pPr>
            <a:r>
              <a:rPr lang="en-US" sz="2200" strike="noStrike" spc="-1" dirty="0">
                <a:solidFill>
                  <a:srgbClr val="000000"/>
                </a:solidFill>
                <a:latin typeface="Times New Roman"/>
              </a:rPr>
              <a:t>Some particulate matter collected in cities includes iron, copper, nickel, and lead. This type of pollution can immediately influence the human respiratory system.</a:t>
            </a:r>
            <a:endParaRPr lang="en-US" sz="2200" strike="noStrike" cap="all" spc="-1" dirty="0">
              <a:solidFill>
                <a:srgbClr val="000000"/>
              </a:solidFill>
              <a:latin typeface="Tw Cen MT"/>
            </a:endParaRPr>
          </a:p>
          <a:p>
            <a:pPr marL="228600" indent="-228240">
              <a:lnSpc>
                <a:spcPct val="120000"/>
              </a:lnSpc>
              <a:spcBef>
                <a:spcPts val="1001"/>
              </a:spcBef>
              <a:buClr>
                <a:srgbClr val="000000"/>
              </a:buClr>
              <a:buFont typeface="Arial"/>
              <a:buChar char="•"/>
            </a:pPr>
            <a:r>
              <a:rPr lang="en-US" sz="2200" strike="noStrike" cap="all" spc="-1" dirty="0">
                <a:solidFill>
                  <a:srgbClr val="FF0000"/>
                </a:solidFill>
                <a:latin typeface="Times New Roman"/>
              </a:rPr>
              <a:t>PM</a:t>
            </a:r>
            <a:r>
              <a:rPr lang="en-US" sz="2200" strike="noStrike" cap="all" spc="-1" baseline="-25000" dirty="0">
                <a:solidFill>
                  <a:srgbClr val="FF0000"/>
                </a:solidFill>
                <a:latin typeface="Times New Roman"/>
              </a:rPr>
              <a:t>10</a:t>
            </a:r>
            <a:r>
              <a:rPr lang="en-US" sz="2200" strike="noStrike" cap="all" spc="-1" baseline="-25000" dirty="0">
                <a:solidFill>
                  <a:srgbClr val="000000"/>
                </a:solidFill>
                <a:latin typeface="Times New Roman"/>
              </a:rPr>
              <a:t> </a:t>
            </a:r>
            <a:r>
              <a:rPr lang="en-US" sz="2200" strike="noStrike" cap="all" spc="-1" dirty="0">
                <a:solidFill>
                  <a:srgbClr val="000000"/>
                </a:solidFill>
                <a:latin typeface="Times New Roman"/>
              </a:rPr>
              <a:t>: </a:t>
            </a:r>
            <a:r>
              <a:rPr lang="en-US" sz="2200" strike="noStrike" spc="-1" dirty="0">
                <a:solidFill>
                  <a:srgbClr val="000000"/>
                </a:solidFill>
                <a:latin typeface="Times New Roman"/>
              </a:rPr>
              <a:t>inhalable particles, with diameters that are generally 10 micrometers and smaller; and</a:t>
            </a:r>
            <a:endParaRPr lang="en-US" sz="2200" strike="noStrike" cap="all" spc="-1" dirty="0">
              <a:solidFill>
                <a:srgbClr val="000000"/>
              </a:solidFill>
              <a:latin typeface="Tw Cen MT"/>
            </a:endParaRPr>
          </a:p>
          <a:p>
            <a:pPr marL="228600" indent="-228240">
              <a:lnSpc>
                <a:spcPct val="120000"/>
              </a:lnSpc>
              <a:spcBef>
                <a:spcPts val="1001"/>
              </a:spcBef>
              <a:buClr>
                <a:srgbClr val="000000"/>
              </a:buClr>
              <a:buFont typeface="Arial"/>
              <a:buChar char="•"/>
            </a:pPr>
            <a:r>
              <a:rPr lang="en-US" sz="2200" strike="noStrike" cap="all" spc="-1" dirty="0">
                <a:solidFill>
                  <a:srgbClr val="FF0000"/>
                </a:solidFill>
                <a:latin typeface="Times New Roman"/>
              </a:rPr>
              <a:t>PM</a:t>
            </a:r>
            <a:r>
              <a:rPr lang="en-US" sz="2200" strike="noStrike" cap="all" spc="-1" baseline="-25000" dirty="0">
                <a:solidFill>
                  <a:srgbClr val="FF0000"/>
                </a:solidFill>
                <a:latin typeface="Times New Roman"/>
              </a:rPr>
              <a:t>2.5</a:t>
            </a:r>
            <a:r>
              <a:rPr lang="en-US" sz="2200" strike="noStrike" cap="all" spc="-1" dirty="0">
                <a:solidFill>
                  <a:srgbClr val="000000"/>
                </a:solidFill>
                <a:latin typeface="Times New Roman"/>
              </a:rPr>
              <a:t> : </a:t>
            </a:r>
            <a:r>
              <a:rPr lang="en-US" sz="2200" strike="noStrike" spc="-1" dirty="0">
                <a:solidFill>
                  <a:srgbClr val="000000"/>
                </a:solidFill>
                <a:latin typeface="Times New Roman"/>
              </a:rPr>
              <a:t>fine inhalable particles, with diameters that are generally 2.5 micrometers and smaller.</a:t>
            </a:r>
            <a:endParaRPr lang="en-US" sz="2200" strike="noStrike" cap="all" spc="-1" dirty="0">
              <a:solidFill>
                <a:srgbClr val="000000"/>
              </a:solidFill>
              <a:latin typeface="Tw Cen MT"/>
            </a:endParaRPr>
          </a:p>
        </p:txBody>
      </p:sp>
      <p:pic>
        <p:nvPicPr>
          <p:cNvPr id="189" name="Picture 2"/>
          <p:cNvPicPr/>
          <p:nvPr/>
        </p:nvPicPr>
        <p:blipFill>
          <a:blip r:embed="rId2"/>
          <a:stretch/>
        </p:blipFill>
        <p:spPr>
          <a:xfrm>
            <a:off x="6136198" y="1338480"/>
            <a:ext cx="5775375" cy="3665160"/>
          </a:xfrm>
          <a:prstGeom prst="rect">
            <a:avLst/>
          </a:prstGeom>
          <a:ln>
            <a:noFill/>
          </a:ln>
        </p:spPr>
      </p:pic>
      <p:sp>
        <p:nvSpPr>
          <p:cNvPr id="190" name="CustomShape 3"/>
          <p:cNvSpPr/>
          <p:nvPr/>
        </p:nvSpPr>
        <p:spPr>
          <a:xfrm>
            <a:off x="7049520" y="5003640"/>
            <a:ext cx="531288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1" strike="noStrike" spc="-1">
                <a:solidFill>
                  <a:srgbClr val="0B5484"/>
                </a:solidFill>
                <a:latin typeface="Tw Cen MT"/>
              </a:rPr>
              <a:t>https://www.epa.gov/pm-pollution/particulate-matter-pm-basics</a:t>
            </a:r>
            <a:endParaRPr lang="en-US" sz="1400" b="0" strike="noStrike" spc="-1">
              <a:latin typeface="Arial"/>
            </a:endParaRPr>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1474</TotalTime>
  <Words>2546</Words>
  <Application>Microsoft Office PowerPoint</Application>
  <PresentationFormat>Widescreen</PresentationFormat>
  <Paragraphs>298</Paragraphs>
  <Slides>31</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SimSun</vt:lpstr>
      <vt:lpstr>Arial</vt:lpstr>
      <vt:lpstr>Calibri</vt:lpstr>
      <vt:lpstr>Century Gothic</vt:lpstr>
      <vt:lpstr>Constantia</vt:lpstr>
      <vt:lpstr>Corbel</vt:lpstr>
      <vt:lpstr>Symbol</vt:lpstr>
      <vt:lpstr>Times New Roman</vt:lpstr>
      <vt:lpstr>Tw Cen MT</vt:lpstr>
      <vt:lpstr>Wingdings</vt:lpstr>
      <vt:lpstr>Basis</vt:lpstr>
      <vt:lpstr>Introduction to atmospheric pollution</vt:lpstr>
      <vt:lpstr>The Atmosphere</vt:lpstr>
      <vt:lpstr>The Atmosphere</vt:lpstr>
      <vt:lpstr>Atmospheric Layers</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Factors That Affect Air Pollution</vt:lpstr>
      <vt:lpstr>Factors That Affect Air Pollution</vt:lpstr>
      <vt:lpstr>Factors That Affect Air Pollution</vt:lpstr>
      <vt:lpstr>What property of aerosols we want to measure ?</vt:lpstr>
      <vt:lpstr>PowerPoint Presentation</vt:lpstr>
      <vt:lpstr>PowerPoint Presentation</vt:lpstr>
      <vt:lpstr>PowerPoint Presentation</vt:lpstr>
      <vt:lpstr>PowerPoint Presentation</vt:lpstr>
      <vt:lpstr>PowerPoint Presentation</vt:lpstr>
      <vt:lpstr>PowerPoint Presentation</vt:lpstr>
      <vt:lpstr>Problems with station visibility estimates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exchange for earth system monitoring and prediction</dc:title>
  <dc:subject/>
  <dc:creator>Zeinab</dc:creator>
  <dc:description/>
  <cp:lastModifiedBy>Zeinab Salah</cp:lastModifiedBy>
  <cp:revision>138</cp:revision>
  <dcterms:created xsi:type="dcterms:W3CDTF">2020-08-18T17:58:41Z</dcterms:created>
  <dcterms:modified xsi:type="dcterms:W3CDTF">2025-08-10T22:09:38Z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vt:i4>
  </property>
  <property fmtid="{D5CDD505-2E9C-101B-9397-08002B2CF9AE}" pid="3" name="PresentationFormat">
    <vt:lpwstr>Widescreen</vt:lpwstr>
  </property>
  <property fmtid="{D5CDD505-2E9C-101B-9397-08002B2CF9AE}" pid="4" name="Slides">
    <vt:i4>15</vt:i4>
  </property>
</Properties>
</file>